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2"/>
  </p:notesMasterIdLst>
  <p:handoutMasterIdLst>
    <p:handoutMasterId r:id="rId93"/>
  </p:handoutMasterIdLst>
  <p:sldIdLst>
    <p:sldId id="256" r:id="rId2"/>
    <p:sldId id="488" r:id="rId3"/>
    <p:sldId id="489" r:id="rId4"/>
    <p:sldId id="490" r:id="rId5"/>
    <p:sldId id="337" r:id="rId6"/>
    <p:sldId id="523" r:id="rId7"/>
    <p:sldId id="359" r:id="rId8"/>
    <p:sldId id="330" r:id="rId9"/>
    <p:sldId id="289" r:id="rId10"/>
    <p:sldId id="259" r:id="rId11"/>
    <p:sldId id="347" r:id="rId12"/>
    <p:sldId id="365" r:id="rId13"/>
    <p:sldId id="525" r:id="rId14"/>
    <p:sldId id="348" r:id="rId15"/>
    <p:sldId id="465" r:id="rId16"/>
    <p:sldId id="466" r:id="rId17"/>
    <p:sldId id="486" r:id="rId18"/>
    <p:sldId id="483" r:id="rId19"/>
    <p:sldId id="290" r:id="rId20"/>
    <p:sldId id="467" r:id="rId21"/>
    <p:sldId id="291" r:id="rId22"/>
    <p:sldId id="492" r:id="rId23"/>
    <p:sldId id="314" r:id="rId24"/>
    <p:sldId id="272" r:id="rId25"/>
    <p:sldId id="306" r:id="rId26"/>
    <p:sldId id="271" r:id="rId27"/>
    <p:sldId id="537" r:id="rId28"/>
    <p:sldId id="281" r:id="rId29"/>
    <p:sldId id="538" r:id="rId30"/>
    <p:sldId id="531" r:id="rId31"/>
    <p:sldId id="532" r:id="rId32"/>
    <p:sldId id="311" r:id="rId33"/>
    <p:sldId id="533" r:id="rId34"/>
    <p:sldId id="307" r:id="rId35"/>
    <p:sldId id="276" r:id="rId36"/>
    <p:sldId id="315" r:id="rId37"/>
    <p:sldId id="491" r:id="rId38"/>
    <p:sldId id="316" r:id="rId39"/>
    <p:sldId id="317" r:id="rId40"/>
    <p:sldId id="280" r:id="rId41"/>
    <p:sldId id="275" r:id="rId42"/>
    <p:sldId id="539" r:id="rId43"/>
    <p:sldId id="273" r:id="rId44"/>
    <p:sldId id="264" r:id="rId45"/>
    <p:sldId id="274" r:id="rId46"/>
    <p:sldId id="267" r:id="rId47"/>
    <p:sldId id="286" r:id="rId48"/>
    <p:sldId id="285" r:id="rId49"/>
    <p:sldId id="318" r:id="rId50"/>
    <p:sldId id="493" r:id="rId51"/>
    <p:sldId id="319" r:id="rId52"/>
    <p:sldId id="320" r:id="rId53"/>
    <p:sldId id="534" r:id="rId54"/>
    <p:sldId id="496" r:id="rId55"/>
    <p:sldId id="497" r:id="rId56"/>
    <p:sldId id="540" r:id="rId57"/>
    <p:sldId id="499" r:id="rId58"/>
    <p:sldId id="494" r:id="rId59"/>
    <p:sldId id="321" r:id="rId60"/>
    <p:sldId id="495" r:id="rId61"/>
    <p:sldId id="304" r:id="rId62"/>
    <p:sldId id="535" r:id="rId63"/>
    <p:sldId id="536" r:id="rId64"/>
    <p:sldId id="309" r:id="rId65"/>
    <p:sldId id="528" r:id="rId66"/>
    <p:sldId id="529" r:id="rId67"/>
    <p:sldId id="530" r:id="rId68"/>
    <p:sldId id="293" r:id="rId69"/>
    <p:sldId id="501" r:id="rId70"/>
    <p:sldId id="500" r:id="rId71"/>
    <p:sldId id="322" r:id="rId72"/>
    <p:sldId id="323" r:id="rId73"/>
    <p:sldId id="324" r:id="rId74"/>
    <p:sldId id="325" r:id="rId75"/>
    <p:sldId id="326" r:id="rId76"/>
    <p:sldId id="327" r:id="rId77"/>
    <p:sldId id="470" r:id="rId78"/>
    <p:sldId id="469" r:id="rId79"/>
    <p:sldId id="471" r:id="rId80"/>
    <p:sldId id="472" r:id="rId81"/>
    <p:sldId id="479" r:id="rId82"/>
    <p:sldId id="343" r:id="rId83"/>
    <p:sldId id="473" r:id="rId84"/>
    <p:sldId id="480" r:id="rId85"/>
    <p:sldId id="474" r:id="rId86"/>
    <p:sldId id="349" r:id="rId87"/>
    <p:sldId id="350" r:id="rId88"/>
    <p:sldId id="475" r:id="rId89"/>
    <p:sldId id="476" r:id="rId90"/>
    <p:sldId id="477" r:id="rId9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10" autoAdjust="0"/>
    <p:restoredTop sz="94660"/>
  </p:normalViewPr>
  <p:slideViewPr>
    <p:cSldViewPr>
      <p:cViewPr varScale="1">
        <p:scale>
          <a:sx n="75" d="100"/>
          <a:sy n="75" d="100"/>
        </p:scale>
        <p:origin x="952" y="56"/>
      </p:cViewPr>
      <p:guideLst>
        <p:guide orient="horz" pos="2160"/>
        <p:guide pos="2880"/>
      </p:guideLst>
    </p:cSldViewPr>
  </p:slideViewPr>
  <p:notesTextViewPr>
    <p:cViewPr>
      <p:scale>
        <a:sx n="100" d="100"/>
        <a:sy n="100" d="100"/>
      </p:scale>
      <p:origin x="0" y="0"/>
    </p:cViewPr>
  </p:notesTextViewPr>
  <p:notesViewPr>
    <p:cSldViewPr>
      <p:cViewPr varScale="1">
        <p:scale>
          <a:sx n="55" d="100"/>
          <a:sy n="55" d="100"/>
        </p:scale>
        <p:origin x="-2886"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 Id="rId9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r.deepika13@outlook.com" userId="550c0dca173b0009" providerId="LiveId" clId="{A393FC13-9958-4DCD-AB04-2155DC36C2E3}"/>
    <pc:docChg chg="undo redo custSel addSld delSld modSld">
      <pc:chgData name="hr.deepika13@outlook.com" userId="550c0dca173b0009" providerId="LiveId" clId="{A393FC13-9958-4DCD-AB04-2155DC36C2E3}" dt="2023-01-29T15:06:28.686" v="860" actId="2710"/>
      <pc:docMkLst>
        <pc:docMk/>
      </pc:docMkLst>
      <pc:sldChg chg="modSp mod">
        <pc:chgData name="hr.deepika13@outlook.com" userId="550c0dca173b0009" providerId="LiveId" clId="{A393FC13-9958-4DCD-AB04-2155DC36C2E3}" dt="2023-01-18T03:51:01.105" v="43" actId="20577"/>
        <pc:sldMkLst>
          <pc:docMk/>
          <pc:sldMk cId="0" sldId="256"/>
        </pc:sldMkLst>
        <pc:spChg chg="mod">
          <ac:chgData name="hr.deepika13@outlook.com" userId="550c0dca173b0009" providerId="LiveId" clId="{A393FC13-9958-4DCD-AB04-2155DC36C2E3}" dt="2023-01-18T03:50:01.895" v="33" actId="255"/>
          <ac:spMkLst>
            <pc:docMk/>
            <pc:sldMk cId="0" sldId="256"/>
            <ac:spMk id="3" creationId="{00000000-0000-0000-0000-000000000000}"/>
          </ac:spMkLst>
        </pc:spChg>
        <pc:spChg chg="mod">
          <ac:chgData name="hr.deepika13@outlook.com" userId="550c0dca173b0009" providerId="LiveId" clId="{A393FC13-9958-4DCD-AB04-2155DC36C2E3}" dt="2023-01-18T03:46:17.669" v="18" actId="255"/>
          <ac:spMkLst>
            <pc:docMk/>
            <pc:sldMk cId="0" sldId="256"/>
            <ac:spMk id="6" creationId="{00000000-0000-0000-0000-000000000000}"/>
          </ac:spMkLst>
        </pc:spChg>
        <pc:spChg chg="mod">
          <ac:chgData name="hr.deepika13@outlook.com" userId="550c0dca173b0009" providerId="LiveId" clId="{A393FC13-9958-4DCD-AB04-2155DC36C2E3}" dt="2023-01-18T03:49:49.377" v="31" actId="255"/>
          <ac:spMkLst>
            <pc:docMk/>
            <pc:sldMk cId="0" sldId="256"/>
            <ac:spMk id="12" creationId="{00000000-0000-0000-0000-000000000000}"/>
          </ac:spMkLst>
        </pc:spChg>
        <pc:spChg chg="mod">
          <ac:chgData name="hr.deepika13@outlook.com" userId="550c0dca173b0009" providerId="LiveId" clId="{A393FC13-9958-4DCD-AB04-2155DC36C2E3}" dt="2023-01-18T03:49:35.815" v="29" actId="255"/>
          <ac:spMkLst>
            <pc:docMk/>
            <pc:sldMk cId="0" sldId="256"/>
            <ac:spMk id="14" creationId="{00000000-0000-0000-0000-000000000000}"/>
          </ac:spMkLst>
        </pc:spChg>
        <pc:spChg chg="mod">
          <ac:chgData name="hr.deepika13@outlook.com" userId="550c0dca173b0009" providerId="LiveId" clId="{A393FC13-9958-4DCD-AB04-2155DC36C2E3}" dt="2023-01-18T03:51:01.105" v="43" actId="20577"/>
          <ac:spMkLst>
            <pc:docMk/>
            <pc:sldMk cId="0" sldId="256"/>
            <ac:spMk id="15" creationId="{00000000-0000-0000-0000-000000000000}"/>
          </ac:spMkLst>
        </pc:spChg>
      </pc:sldChg>
      <pc:sldChg chg="del">
        <pc:chgData name="hr.deepika13@outlook.com" userId="550c0dca173b0009" providerId="LiveId" clId="{A393FC13-9958-4DCD-AB04-2155DC36C2E3}" dt="2023-01-18T03:51:55.035" v="45" actId="47"/>
        <pc:sldMkLst>
          <pc:docMk/>
          <pc:sldMk cId="0" sldId="260"/>
        </pc:sldMkLst>
      </pc:sldChg>
      <pc:sldChg chg="addSp delSp modSp mod">
        <pc:chgData name="hr.deepika13@outlook.com" userId="550c0dca173b0009" providerId="LiveId" clId="{A393FC13-9958-4DCD-AB04-2155DC36C2E3}" dt="2023-01-23T04:15:36.109" v="442" actId="20577"/>
        <pc:sldMkLst>
          <pc:docMk/>
          <pc:sldMk cId="0" sldId="264"/>
        </pc:sldMkLst>
        <pc:spChg chg="mod">
          <ac:chgData name="hr.deepika13@outlook.com" userId="550c0dca173b0009" providerId="LiveId" clId="{A393FC13-9958-4DCD-AB04-2155DC36C2E3}" dt="2023-01-23T04:06:19.154" v="360" actId="20577"/>
          <ac:spMkLst>
            <pc:docMk/>
            <pc:sldMk cId="0" sldId="264"/>
            <ac:spMk id="3" creationId="{00000000-0000-0000-0000-000000000000}"/>
          </ac:spMkLst>
        </pc:spChg>
        <pc:spChg chg="mod">
          <ac:chgData name="hr.deepika13@outlook.com" userId="550c0dca173b0009" providerId="LiveId" clId="{A393FC13-9958-4DCD-AB04-2155DC36C2E3}" dt="2023-01-23T04:15:36.109" v="442" actId="20577"/>
          <ac:spMkLst>
            <pc:docMk/>
            <pc:sldMk cId="0" sldId="264"/>
            <ac:spMk id="7" creationId="{00000000-0000-0000-0000-000000000000}"/>
          </ac:spMkLst>
        </pc:spChg>
        <pc:picChg chg="del">
          <ac:chgData name="hr.deepika13@outlook.com" userId="550c0dca173b0009" providerId="LiveId" clId="{A393FC13-9958-4DCD-AB04-2155DC36C2E3}" dt="2023-01-23T04:02:53.077" v="347" actId="478"/>
          <ac:picMkLst>
            <pc:docMk/>
            <pc:sldMk cId="0" sldId="264"/>
            <ac:picMk id="2" creationId="{00000000-0000-0000-0000-000000000000}"/>
          </ac:picMkLst>
        </pc:picChg>
        <pc:picChg chg="add mod">
          <ac:chgData name="hr.deepika13@outlook.com" userId="550c0dca173b0009" providerId="LiveId" clId="{A393FC13-9958-4DCD-AB04-2155DC36C2E3}" dt="2023-01-23T04:07:38.020" v="379" actId="14100"/>
          <ac:picMkLst>
            <pc:docMk/>
            <pc:sldMk cId="0" sldId="264"/>
            <ac:picMk id="8" creationId="{EF7F7B10-5B9B-4E8E-DBD6-2D0917C07AC7}"/>
          </ac:picMkLst>
        </pc:picChg>
        <pc:picChg chg="add del">
          <ac:chgData name="hr.deepika13@outlook.com" userId="550c0dca173b0009" providerId="LiveId" clId="{A393FC13-9958-4DCD-AB04-2155DC36C2E3}" dt="2023-01-23T04:06:56.802" v="369"/>
          <ac:picMkLst>
            <pc:docMk/>
            <pc:sldMk cId="0" sldId="264"/>
            <ac:picMk id="10" creationId="{719A9FE7-78DC-17F8-7B3B-718751D8A6B5}"/>
          </ac:picMkLst>
        </pc:picChg>
        <pc:picChg chg="add mod">
          <ac:chgData name="hr.deepika13@outlook.com" userId="550c0dca173b0009" providerId="LiveId" clId="{A393FC13-9958-4DCD-AB04-2155DC36C2E3}" dt="2023-01-23T04:07:45.660" v="380" actId="14100"/>
          <ac:picMkLst>
            <pc:docMk/>
            <pc:sldMk cId="0" sldId="264"/>
            <ac:picMk id="11" creationId="{39F76649-B1CB-4C50-7BAD-507552DF1BBC}"/>
          </ac:picMkLst>
        </pc:picChg>
      </pc:sldChg>
      <pc:sldChg chg="addSp delSp modSp mod">
        <pc:chgData name="hr.deepika13@outlook.com" userId="550c0dca173b0009" providerId="LiveId" clId="{A393FC13-9958-4DCD-AB04-2155DC36C2E3}" dt="2023-01-23T04:21:34.798" v="524" actId="14100"/>
        <pc:sldMkLst>
          <pc:docMk/>
          <pc:sldMk cId="0" sldId="267"/>
        </pc:sldMkLst>
        <pc:spChg chg="del mod">
          <ac:chgData name="hr.deepika13@outlook.com" userId="550c0dca173b0009" providerId="LiveId" clId="{A393FC13-9958-4DCD-AB04-2155DC36C2E3}" dt="2023-01-23T04:21:26.915" v="522"/>
          <ac:spMkLst>
            <pc:docMk/>
            <pc:sldMk cId="0" sldId="267"/>
            <ac:spMk id="3" creationId="{00000000-0000-0000-0000-000000000000}"/>
          </ac:spMkLst>
        </pc:spChg>
        <pc:spChg chg="mod">
          <ac:chgData name="hr.deepika13@outlook.com" userId="550c0dca173b0009" providerId="LiveId" clId="{A393FC13-9958-4DCD-AB04-2155DC36C2E3}" dt="2023-01-23T04:20:43.563" v="517" actId="313"/>
          <ac:spMkLst>
            <pc:docMk/>
            <pc:sldMk cId="0" sldId="267"/>
            <ac:spMk id="7" creationId="{00000000-0000-0000-0000-000000000000}"/>
          </ac:spMkLst>
        </pc:spChg>
        <pc:picChg chg="del">
          <ac:chgData name="hr.deepika13@outlook.com" userId="550c0dca173b0009" providerId="LiveId" clId="{A393FC13-9958-4DCD-AB04-2155DC36C2E3}" dt="2023-01-23T04:21:21.723" v="521" actId="478"/>
          <ac:picMkLst>
            <pc:docMk/>
            <pc:sldMk cId="0" sldId="267"/>
            <ac:picMk id="2" creationId="{00000000-0000-0000-0000-000000000000}"/>
          </ac:picMkLst>
        </pc:picChg>
        <pc:picChg chg="add mod">
          <ac:chgData name="hr.deepika13@outlook.com" userId="550c0dca173b0009" providerId="LiveId" clId="{A393FC13-9958-4DCD-AB04-2155DC36C2E3}" dt="2023-01-23T04:21:34.798" v="524" actId="14100"/>
          <ac:picMkLst>
            <pc:docMk/>
            <pc:sldMk cId="0" sldId="267"/>
            <ac:picMk id="8" creationId="{1BA42E91-3487-10D3-FE93-D0B515CD53CF}"/>
          </ac:picMkLst>
        </pc:picChg>
      </pc:sldChg>
      <pc:sldChg chg="addSp delSp modSp mod">
        <pc:chgData name="hr.deepika13@outlook.com" userId="550c0dca173b0009" providerId="LiveId" clId="{A393FC13-9958-4DCD-AB04-2155DC36C2E3}" dt="2023-01-18T04:44:57.372" v="262" actId="20577"/>
        <pc:sldMkLst>
          <pc:docMk/>
          <pc:sldMk cId="0" sldId="270"/>
        </pc:sldMkLst>
        <pc:spChg chg="mod">
          <ac:chgData name="hr.deepika13@outlook.com" userId="550c0dca173b0009" providerId="LiveId" clId="{A393FC13-9958-4DCD-AB04-2155DC36C2E3}" dt="2023-01-18T04:44:57.372" v="262" actId="20577"/>
          <ac:spMkLst>
            <pc:docMk/>
            <pc:sldMk cId="0" sldId="270"/>
            <ac:spMk id="7" creationId="{00000000-0000-0000-0000-000000000000}"/>
          </ac:spMkLst>
        </pc:spChg>
        <pc:spChg chg="add del mod">
          <ac:chgData name="hr.deepika13@outlook.com" userId="550c0dca173b0009" providerId="LiveId" clId="{A393FC13-9958-4DCD-AB04-2155DC36C2E3}" dt="2023-01-18T04:43:57.854" v="243"/>
          <ac:spMkLst>
            <pc:docMk/>
            <pc:sldMk cId="0" sldId="270"/>
            <ac:spMk id="8" creationId="{DC69CA99-069F-EA6F-B9F2-F3AAF9EFA89B}"/>
          </ac:spMkLst>
        </pc:spChg>
        <pc:spChg chg="mod">
          <ac:chgData name="hr.deepika13@outlook.com" userId="550c0dca173b0009" providerId="LiveId" clId="{A393FC13-9958-4DCD-AB04-2155DC36C2E3}" dt="2023-01-18T04:44:10.141" v="248" actId="20577"/>
          <ac:spMkLst>
            <pc:docMk/>
            <pc:sldMk cId="0" sldId="270"/>
            <ac:spMk id="9" creationId="{00000000-0000-0000-0000-000000000000}"/>
          </ac:spMkLst>
        </pc:spChg>
        <pc:picChg chg="del">
          <ac:chgData name="hr.deepika13@outlook.com" userId="550c0dca173b0009" providerId="LiveId" clId="{A393FC13-9958-4DCD-AB04-2155DC36C2E3}" dt="2023-01-18T04:43:54.109" v="242" actId="478"/>
          <ac:picMkLst>
            <pc:docMk/>
            <pc:sldMk cId="0" sldId="270"/>
            <ac:picMk id="2" creationId="{00000000-0000-0000-0000-000000000000}"/>
          </ac:picMkLst>
        </pc:picChg>
        <pc:picChg chg="add mod">
          <ac:chgData name="hr.deepika13@outlook.com" userId="550c0dca173b0009" providerId="LiveId" clId="{A393FC13-9958-4DCD-AB04-2155DC36C2E3}" dt="2023-01-18T04:44:07.198" v="246" actId="14100"/>
          <ac:picMkLst>
            <pc:docMk/>
            <pc:sldMk cId="0" sldId="270"/>
            <ac:picMk id="11" creationId="{AF91034D-8F99-59D0-2DD1-44CA8036966A}"/>
          </ac:picMkLst>
        </pc:picChg>
      </pc:sldChg>
      <pc:sldChg chg="addSp delSp modSp mod modNotes modNotesTx">
        <pc:chgData name="hr.deepika13@outlook.com" userId="550c0dca173b0009" providerId="LiveId" clId="{A393FC13-9958-4DCD-AB04-2155DC36C2E3}" dt="2023-01-23T04:06:25.797" v="362" actId="27636"/>
        <pc:sldMkLst>
          <pc:docMk/>
          <pc:sldMk cId="0" sldId="271"/>
        </pc:sldMkLst>
        <pc:spChg chg="del mod">
          <ac:chgData name="hr.deepika13@outlook.com" userId="550c0dca173b0009" providerId="LiveId" clId="{A393FC13-9958-4DCD-AB04-2155DC36C2E3}" dt="2023-01-18T04:04:58.962" v="100"/>
          <ac:spMkLst>
            <pc:docMk/>
            <pc:sldMk cId="0" sldId="271"/>
            <ac:spMk id="3" creationId="{00000000-0000-0000-0000-000000000000}"/>
          </ac:spMkLst>
        </pc:spChg>
        <pc:picChg chg="add mod">
          <ac:chgData name="hr.deepika13@outlook.com" userId="550c0dca173b0009" providerId="LiveId" clId="{A393FC13-9958-4DCD-AB04-2155DC36C2E3}" dt="2023-01-18T04:05:14.738" v="105" actId="14100"/>
          <ac:picMkLst>
            <pc:docMk/>
            <pc:sldMk cId="0" sldId="271"/>
            <ac:picMk id="2" creationId="{F4EC7E51-E416-938C-5FF1-A6410335A474}"/>
          </ac:picMkLst>
        </pc:picChg>
      </pc:sldChg>
      <pc:sldChg chg="modSp mod">
        <pc:chgData name="hr.deepika13@outlook.com" userId="550c0dca173b0009" providerId="LiveId" clId="{A393FC13-9958-4DCD-AB04-2155DC36C2E3}" dt="2023-01-18T03:59:49.148" v="83" actId="14100"/>
        <pc:sldMkLst>
          <pc:docMk/>
          <pc:sldMk cId="0" sldId="272"/>
        </pc:sldMkLst>
        <pc:picChg chg="mod">
          <ac:chgData name="hr.deepika13@outlook.com" userId="550c0dca173b0009" providerId="LiveId" clId="{A393FC13-9958-4DCD-AB04-2155DC36C2E3}" dt="2023-01-18T03:59:49.148" v="83" actId="14100"/>
          <ac:picMkLst>
            <pc:docMk/>
            <pc:sldMk cId="0" sldId="272"/>
            <ac:picMk id="2" creationId="{00000000-0000-0000-0000-000000000000}"/>
          </ac:picMkLst>
        </pc:picChg>
      </pc:sldChg>
      <pc:sldChg chg="addSp delSp modSp mod">
        <pc:chgData name="hr.deepika13@outlook.com" userId="550c0dca173b0009" providerId="LiveId" clId="{A393FC13-9958-4DCD-AB04-2155DC36C2E3}" dt="2023-01-23T04:15:03.209" v="415" actId="20577"/>
        <pc:sldMkLst>
          <pc:docMk/>
          <pc:sldMk cId="0" sldId="273"/>
        </pc:sldMkLst>
        <pc:spChg chg="mod">
          <ac:chgData name="hr.deepika13@outlook.com" userId="550c0dca173b0009" providerId="LiveId" clId="{A393FC13-9958-4DCD-AB04-2155DC36C2E3}" dt="2023-01-18T04:49:35.524" v="291" actId="20577"/>
          <ac:spMkLst>
            <pc:docMk/>
            <pc:sldMk cId="0" sldId="273"/>
            <ac:spMk id="3" creationId="{00000000-0000-0000-0000-000000000000}"/>
          </ac:spMkLst>
        </pc:spChg>
        <pc:spChg chg="mod">
          <ac:chgData name="hr.deepika13@outlook.com" userId="550c0dca173b0009" providerId="LiveId" clId="{A393FC13-9958-4DCD-AB04-2155DC36C2E3}" dt="2023-01-23T04:15:03.209" v="415" actId="20577"/>
          <ac:spMkLst>
            <pc:docMk/>
            <pc:sldMk cId="0" sldId="273"/>
            <ac:spMk id="7" creationId="{00000000-0000-0000-0000-000000000000}"/>
          </ac:spMkLst>
        </pc:spChg>
        <pc:picChg chg="del">
          <ac:chgData name="hr.deepika13@outlook.com" userId="550c0dca173b0009" providerId="LiveId" clId="{A393FC13-9958-4DCD-AB04-2155DC36C2E3}" dt="2023-01-18T04:48:48.175" v="263" actId="478"/>
          <ac:picMkLst>
            <pc:docMk/>
            <pc:sldMk cId="0" sldId="273"/>
            <ac:picMk id="2" creationId="{00000000-0000-0000-0000-000000000000}"/>
          </ac:picMkLst>
        </pc:picChg>
        <pc:picChg chg="add mod">
          <ac:chgData name="hr.deepika13@outlook.com" userId="550c0dca173b0009" providerId="LiveId" clId="{A393FC13-9958-4DCD-AB04-2155DC36C2E3}" dt="2023-01-18T05:31:15.505" v="297" actId="14100"/>
          <ac:picMkLst>
            <pc:docMk/>
            <pc:sldMk cId="0" sldId="273"/>
            <ac:picMk id="8" creationId="{2276FBB2-BD00-A1AE-6E5D-C79AB741F08E}"/>
          </ac:picMkLst>
        </pc:picChg>
      </pc:sldChg>
      <pc:sldChg chg="addSp delSp modSp mod">
        <pc:chgData name="hr.deepika13@outlook.com" userId="550c0dca173b0009" providerId="LiveId" clId="{A393FC13-9958-4DCD-AB04-2155DC36C2E3}" dt="2023-01-23T04:16:27.817" v="482" actId="1076"/>
        <pc:sldMkLst>
          <pc:docMk/>
          <pc:sldMk cId="0" sldId="274"/>
        </pc:sldMkLst>
        <pc:spChg chg="mod">
          <ac:chgData name="hr.deepika13@outlook.com" userId="550c0dca173b0009" providerId="LiveId" clId="{A393FC13-9958-4DCD-AB04-2155DC36C2E3}" dt="2023-01-23T04:10:11.251" v="389" actId="123"/>
          <ac:spMkLst>
            <pc:docMk/>
            <pc:sldMk cId="0" sldId="274"/>
            <ac:spMk id="3" creationId="{00000000-0000-0000-0000-000000000000}"/>
          </ac:spMkLst>
        </pc:spChg>
        <pc:spChg chg="mod">
          <ac:chgData name="hr.deepika13@outlook.com" userId="550c0dca173b0009" providerId="LiveId" clId="{A393FC13-9958-4DCD-AB04-2155DC36C2E3}" dt="2023-01-23T04:16:27.817" v="482" actId="1076"/>
          <ac:spMkLst>
            <pc:docMk/>
            <pc:sldMk cId="0" sldId="274"/>
            <ac:spMk id="7" creationId="{00000000-0000-0000-0000-000000000000}"/>
          </ac:spMkLst>
        </pc:spChg>
        <pc:picChg chg="del">
          <ac:chgData name="hr.deepika13@outlook.com" userId="550c0dca173b0009" providerId="LiveId" clId="{A393FC13-9958-4DCD-AB04-2155DC36C2E3}" dt="2023-01-23T04:09:50.503" v="381" actId="478"/>
          <ac:picMkLst>
            <pc:docMk/>
            <pc:sldMk cId="0" sldId="274"/>
            <ac:picMk id="2" creationId="{00000000-0000-0000-0000-000000000000}"/>
          </ac:picMkLst>
        </pc:picChg>
        <pc:picChg chg="add mod">
          <ac:chgData name="hr.deepika13@outlook.com" userId="550c0dca173b0009" providerId="LiveId" clId="{A393FC13-9958-4DCD-AB04-2155DC36C2E3}" dt="2023-01-23T04:13:22.857" v="393" actId="14100"/>
          <ac:picMkLst>
            <pc:docMk/>
            <pc:sldMk cId="0" sldId="274"/>
            <ac:picMk id="8" creationId="{D621456D-EEE0-3A94-9D04-E476B50F5FFB}"/>
          </ac:picMkLst>
        </pc:picChg>
      </pc:sldChg>
      <pc:sldChg chg="modSp mod">
        <pc:chgData name="hr.deepika13@outlook.com" userId="550c0dca173b0009" providerId="LiveId" clId="{A393FC13-9958-4DCD-AB04-2155DC36C2E3}" dt="2023-01-18T04:41:56.864" v="241" actId="1036"/>
        <pc:sldMkLst>
          <pc:docMk/>
          <pc:sldMk cId="0" sldId="275"/>
        </pc:sldMkLst>
        <pc:picChg chg="mod">
          <ac:chgData name="hr.deepika13@outlook.com" userId="550c0dca173b0009" providerId="LiveId" clId="{A393FC13-9958-4DCD-AB04-2155DC36C2E3}" dt="2023-01-18T04:41:56.864" v="241" actId="1036"/>
          <ac:picMkLst>
            <pc:docMk/>
            <pc:sldMk cId="0" sldId="275"/>
            <ac:picMk id="2" creationId="{00000000-0000-0000-0000-000000000000}"/>
          </ac:picMkLst>
        </pc:picChg>
      </pc:sldChg>
      <pc:sldChg chg="modSp mod">
        <pc:chgData name="hr.deepika13@outlook.com" userId="550c0dca173b0009" providerId="LiveId" clId="{A393FC13-9958-4DCD-AB04-2155DC36C2E3}" dt="2023-01-23T03:54:37.519" v="338" actId="2710"/>
        <pc:sldMkLst>
          <pc:docMk/>
          <pc:sldMk cId="0" sldId="276"/>
        </pc:sldMkLst>
        <pc:spChg chg="mod">
          <ac:chgData name="hr.deepika13@outlook.com" userId="550c0dca173b0009" providerId="LiveId" clId="{A393FC13-9958-4DCD-AB04-2155DC36C2E3}" dt="2023-01-23T03:54:37.519" v="338" actId="2710"/>
          <ac:spMkLst>
            <pc:docMk/>
            <pc:sldMk cId="0" sldId="276"/>
            <ac:spMk id="3" creationId="{00000000-0000-0000-0000-000000000000}"/>
          </ac:spMkLst>
        </pc:spChg>
        <pc:spChg chg="mod">
          <ac:chgData name="hr.deepika13@outlook.com" userId="550c0dca173b0009" providerId="LiveId" clId="{A393FC13-9958-4DCD-AB04-2155DC36C2E3}" dt="2023-01-18T04:34:50.949" v="231" actId="1076"/>
          <ac:spMkLst>
            <pc:docMk/>
            <pc:sldMk cId="0" sldId="276"/>
            <ac:spMk id="7" creationId="{00000000-0000-0000-0000-000000000000}"/>
          </ac:spMkLst>
        </pc:spChg>
      </pc:sldChg>
      <pc:sldChg chg="addSp delSp modSp mod">
        <pc:chgData name="hr.deepika13@outlook.com" userId="550c0dca173b0009" providerId="LiveId" clId="{A393FC13-9958-4DCD-AB04-2155DC36C2E3}" dt="2023-01-18T04:14:28.064" v="129" actId="14100"/>
        <pc:sldMkLst>
          <pc:docMk/>
          <pc:sldMk cId="0" sldId="281"/>
        </pc:sldMkLst>
        <pc:spChg chg="add del mod">
          <ac:chgData name="hr.deepika13@outlook.com" userId="550c0dca173b0009" providerId="LiveId" clId="{A393FC13-9958-4DCD-AB04-2155DC36C2E3}" dt="2023-01-18T04:13:33.157" v="120"/>
          <ac:spMkLst>
            <pc:docMk/>
            <pc:sldMk cId="0" sldId="281"/>
            <ac:spMk id="3" creationId="{70093A00-C175-597D-95D9-9390DB68979C}"/>
          </ac:spMkLst>
        </pc:spChg>
        <pc:spChg chg="add del mod">
          <ac:chgData name="hr.deepika13@outlook.com" userId="550c0dca173b0009" providerId="LiveId" clId="{A393FC13-9958-4DCD-AB04-2155DC36C2E3}" dt="2023-01-18T04:14:17.859" v="126"/>
          <ac:spMkLst>
            <pc:docMk/>
            <pc:sldMk cId="0" sldId="281"/>
            <ac:spMk id="12" creationId="{445038B8-2549-6803-71DB-1EE328751A8B}"/>
          </ac:spMkLst>
        </pc:spChg>
        <pc:picChg chg="add del mod">
          <ac:chgData name="hr.deepika13@outlook.com" userId="550c0dca173b0009" providerId="LiveId" clId="{A393FC13-9958-4DCD-AB04-2155DC36C2E3}" dt="2023-01-18T04:14:15.164" v="125" actId="478"/>
          <ac:picMkLst>
            <pc:docMk/>
            <pc:sldMk cId="0" sldId="281"/>
            <ac:picMk id="8" creationId="{66DBF677-1143-F3E4-4643-E1CD2501D3E5}"/>
          </ac:picMkLst>
        </pc:picChg>
        <pc:picChg chg="del mod">
          <ac:chgData name="hr.deepika13@outlook.com" userId="550c0dca173b0009" providerId="LiveId" clId="{A393FC13-9958-4DCD-AB04-2155DC36C2E3}" dt="2023-01-18T04:13:28.631" v="119" actId="478"/>
          <ac:picMkLst>
            <pc:docMk/>
            <pc:sldMk cId="0" sldId="281"/>
            <ac:picMk id="9" creationId="{00000000-0000-0000-0000-000000000000}"/>
          </ac:picMkLst>
        </pc:picChg>
        <pc:picChg chg="add mod">
          <ac:chgData name="hr.deepika13@outlook.com" userId="550c0dca173b0009" providerId="LiveId" clId="{A393FC13-9958-4DCD-AB04-2155DC36C2E3}" dt="2023-01-18T04:14:28.064" v="129" actId="14100"/>
          <ac:picMkLst>
            <pc:docMk/>
            <pc:sldMk cId="0" sldId="281"/>
            <ac:picMk id="13" creationId="{BF4A0CDC-E81B-F4A7-2B23-D711C1D7D653}"/>
          </ac:picMkLst>
        </pc:picChg>
      </pc:sldChg>
      <pc:sldChg chg="addSp delSp modSp mod">
        <pc:chgData name="hr.deepika13@outlook.com" userId="550c0dca173b0009" providerId="LiveId" clId="{A393FC13-9958-4DCD-AB04-2155DC36C2E3}" dt="2023-01-23T04:29:18.534" v="553" actId="14100"/>
        <pc:sldMkLst>
          <pc:docMk/>
          <pc:sldMk cId="0" sldId="285"/>
        </pc:sldMkLst>
        <pc:spChg chg="del mod">
          <ac:chgData name="hr.deepika13@outlook.com" userId="550c0dca173b0009" providerId="LiveId" clId="{A393FC13-9958-4DCD-AB04-2155DC36C2E3}" dt="2023-01-23T04:28:48.113" v="548"/>
          <ac:spMkLst>
            <pc:docMk/>
            <pc:sldMk cId="0" sldId="285"/>
            <ac:spMk id="3" creationId="{00000000-0000-0000-0000-000000000000}"/>
          </ac:spMkLst>
        </pc:spChg>
        <pc:picChg chg="add mod modCrop">
          <ac:chgData name="hr.deepika13@outlook.com" userId="550c0dca173b0009" providerId="LiveId" clId="{A393FC13-9958-4DCD-AB04-2155DC36C2E3}" dt="2023-01-23T04:29:18.534" v="553" actId="14100"/>
          <ac:picMkLst>
            <pc:docMk/>
            <pc:sldMk cId="0" sldId="285"/>
            <ac:picMk id="2" creationId="{E0740E0A-6DEB-BA0C-B177-69FDCA7AF831}"/>
          </ac:picMkLst>
        </pc:picChg>
      </pc:sldChg>
      <pc:sldChg chg="modSp mod">
        <pc:chgData name="hr.deepika13@outlook.com" userId="550c0dca173b0009" providerId="LiveId" clId="{A393FC13-9958-4DCD-AB04-2155DC36C2E3}" dt="2023-01-23T04:26:59.290" v="546" actId="14100"/>
        <pc:sldMkLst>
          <pc:docMk/>
          <pc:sldMk cId="0" sldId="286"/>
        </pc:sldMkLst>
        <pc:spChg chg="mod">
          <ac:chgData name="hr.deepika13@outlook.com" userId="550c0dca173b0009" providerId="LiveId" clId="{A393FC13-9958-4DCD-AB04-2155DC36C2E3}" dt="2023-01-23T04:26:34.003" v="545" actId="20577"/>
          <ac:spMkLst>
            <pc:docMk/>
            <pc:sldMk cId="0" sldId="286"/>
            <ac:spMk id="3" creationId="{00000000-0000-0000-0000-000000000000}"/>
          </ac:spMkLst>
        </pc:spChg>
        <pc:spChg chg="mod">
          <ac:chgData name="hr.deepika13@outlook.com" userId="550c0dca173b0009" providerId="LiveId" clId="{A393FC13-9958-4DCD-AB04-2155DC36C2E3}" dt="2023-01-23T04:26:28.597" v="543" actId="20577"/>
          <ac:spMkLst>
            <pc:docMk/>
            <pc:sldMk cId="0" sldId="286"/>
            <ac:spMk id="7" creationId="{00000000-0000-0000-0000-000000000000}"/>
          </ac:spMkLst>
        </pc:spChg>
        <pc:picChg chg="mod">
          <ac:chgData name="hr.deepika13@outlook.com" userId="550c0dca173b0009" providerId="LiveId" clId="{A393FC13-9958-4DCD-AB04-2155DC36C2E3}" dt="2023-01-23T04:26:59.290" v="546" actId="14100"/>
          <ac:picMkLst>
            <pc:docMk/>
            <pc:sldMk cId="0" sldId="286"/>
            <ac:picMk id="2" creationId="{00000000-0000-0000-0000-000000000000}"/>
          </ac:picMkLst>
        </pc:picChg>
      </pc:sldChg>
      <pc:sldChg chg="modSp mod">
        <pc:chgData name="hr.deepika13@outlook.com" userId="550c0dca173b0009" providerId="LiveId" clId="{A393FC13-9958-4DCD-AB04-2155DC36C2E3}" dt="2023-01-23T03:44:49.471" v="301" actId="207"/>
        <pc:sldMkLst>
          <pc:docMk/>
          <pc:sldMk cId="0" sldId="290"/>
        </pc:sldMkLst>
        <pc:spChg chg="mod">
          <ac:chgData name="hr.deepika13@outlook.com" userId="550c0dca173b0009" providerId="LiveId" clId="{A393FC13-9958-4DCD-AB04-2155DC36C2E3}" dt="2023-01-23T03:44:49.471" v="301" actId="207"/>
          <ac:spMkLst>
            <pc:docMk/>
            <pc:sldMk cId="0" sldId="290"/>
            <ac:spMk id="11" creationId="{26845CD7-DFAB-9E8D-7FA7-4D2F4F8794E2}"/>
          </ac:spMkLst>
        </pc:spChg>
      </pc:sldChg>
      <pc:sldChg chg="modSp mod">
        <pc:chgData name="hr.deepika13@outlook.com" userId="550c0dca173b0009" providerId="LiveId" clId="{A393FC13-9958-4DCD-AB04-2155DC36C2E3}" dt="2023-01-23T03:46:43.931" v="308" actId="2710"/>
        <pc:sldMkLst>
          <pc:docMk/>
          <pc:sldMk cId="0" sldId="291"/>
        </pc:sldMkLst>
        <pc:spChg chg="mod">
          <ac:chgData name="hr.deepika13@outlook.com" userId="550c0dca173b0009" providerId="LiveId" clId="{A393FC13-9958-4DCD-AB04-2155DC36C2E3}" dt="2023-01-23T03:46:43.931" v="308" actId="2710"/>
          <ac:spMkLst>
            <pc:docMk/>
            <pc:sldMk cId="0" sldId="291"/>
            <ac:spMk id="3" creationId="{00000000-0000-0000-0000-000000000000}"/>
          </ac:spMkLst>
        </pc:spChg>
      </pc:sldChg>
      <pc:sldChg chg="del">
        <pc:chgData name="hr.deepika13@outlook.com" userId="550c0dca173b0009" providerId="LiveId" clId="{A393FC13-9958-4DCD-AB04-2155DC36C2E3}" dt="2023-01-29T14:35:05.546" v="651" actId="2696"/>
        <pc:sldMkLst>
          <pc:docMk/>
          <pc:sldMk cId="3631133522" sldId="303"/>
        </pc:sldMkLst>
      </pc:sldChg>
      <pc:sldChg chg="addSp delSp modSp mod">
        <pc:chgData name="hr.deepika13@outlook.com" userId="550c0dca173b0009" providerId="LiveId" clId="{A393FC13-9958-4DCD-AB04-2155DC36C2E3}" dt="2023-01-29T14:41:32.569" v="665" actId="14100"/>
        <pc:sldMkLst>
          <pc:docMk/>
          <pc:sldMk cId="296366524" sldId="304"/>
        </pc:sldMkLst>
        <pc:spChg chg="add del mod">
          <ac:chgData name="hr.deepika13@outlook.com" userId="550c0dca173b0009" providerId="LiveId" clId="{A393FC13-9958-4DCD-AB04-2155DC36C2E3}" dt="2023-01-29T14:40:37.119" v="656"/>
          <ac:spMkLst>
            <pc:docMk/>
            <pc:sldMk cId="296366524" sldId="304"/>
            <ac:spMk id="3" creationId="{0DCFE43C-216F-1E4B-30AB-0E50BCD16FB6}"/>
          </ac:spMkLst>
        </pc:spChg>
        <pc:picChg chg="add mod modCrop">
          <ac:chgData name="hr.deepika13@outlook.com" userId="550c0dca173b0009" providerId="LiveId" clId="{A393FC13-9958-4DCD-AB04-2155DC36C2E3}" dt="2023-01-29T14:41:32.569" v="665" actId="14100"/>
          <ac:picMkLst>
            <pc:docMk/>
            <pc:sldMk cId="296366524" sldId="304"/>
            <ac:picMk id="8" creationId="{07AEE937-67AB-9560-B515-FDAA1D9975DE}"/>
          </ac:picMkLst>
        </pc:picChg>
        <pc:picChg chg="del">
          <ac:chgData name="hr.deepika13@outlook.com" userId="550c0dca173b0009" providerId="LiveId" clId="{A393FC13-9958-4DCD-AB04-2155DC36C2E3}" dt="2023-01-29T14:40:34.472" v="655" actId="478"/>
          <ac:picMkLst>
            <pc:docMk/>
            <pc:sldMk cId="296366524" sldId="304"/>
            <ac:picMk id="9" creationId="{00000000-0000-0000-0000-000000000000}"/>
          </ac:picMkLst>
        </pc:picChg>
      </pc:sldChg>
      <pc:sldChg chg="modSp mod">
        <pc:chgData name="hr.deepika13@outlook.com" userId="550c0dca173b0009" providerId="LiveId" clId="{A393FC13-9958-4DCD-AB04-2155DC36C2E3}" dt="2023-01-23T03:48:14.907" v="322" actId="27636"/>
        <pc:sldMkLst>
          <pc:docMk/>
          <pc:sldMk cId="4039825852" sldId="306"/>
        </pc:sldMkLst>
        <pc:spChg chg="mod">
          <ac:chgData name="hr.deepika13@outlook.com" userId="550c0dca173b0009" providerId="LiveId" clId="{A393FC13-9958-4DCD-AB04-2155DC36C2E3}" dt="2023-01-23T03:48:14.907" v="322" actId="27636"/>
          <ac:spMkLst>
            <pc:docMk/>
            <pc:sldMk cId="4039825852" sldId="306"/>
            <ac:spMk id="3" creationId="{00000000-0000-0000-0000-000000000000}"/>
          </ac:spMkLst>
        </pc:spChg>
      </pc:sldChg>
      <pc:sldChg chg="modSp mod">
        <pc:chgData name="hr.deepika13@outlook.com" userId="550c0dca173b0009" providerId="LiveId" clId="{A393FC13-9958-4DCD-AB04-2155DC36C2E3}" dt="2023-01-23T03:51:27.010" v="336" actId="27636"/>
        <pc:sldMkLst>
          <pc:docMk/>
          <pc:sldMk cId="3709664368" sldId="307"/>
        </pc:sldMkLst>
        <pc:spChg chg="mod">
          <ac:chgData name="hr.deepika13@outlook.com" userId="550c0dca173b0009" providerId="LiveId" clId="{A393FC13-9958-4DCD-AB04-2155DC36C2E3}" dt="2023-01-23T03:51:27.010" v="336" actId="27636"/>
          <ac:spMkLst>
            <pc:docMk/>
            <pc:sldMk cId="3709664368" sldId="307"/>
            <ac:spMk id="2" creationId="{00000000-0000-0000-0000-000000000000}"/>
          </ac:spMkLst>
        </pc:spChg>
      </pc:sldChg>
      <pc:sldChg chg="modSp mod">
        <pc:chgData name="hr.deepika13@outlook.com" userId="550c0dca173b0009" providerId="LiveId" clId="{A393FC13-9958-4DCD-AB04-2155DC36C2E3}" dt="2023-01-29T14:55:22.520" v="798" actId="2710"/>
        <pc:sldMkLst>
          <pc:docMk/>
          <pc:sldMk cId="4193770892" sldId="309"/>
        </pc:sldMkLst>
        <pc:spChg chg="mod">
          <ac:chgData name="hr.deepika13@outlook.com" userId="550c0dca173b0009" providerId="LiveId" clId="{A393FC13-9958-4DCD-AB04-2155DC36C2E3}" dt="2023-01-29T14:55:22.520" v="798" actId="2710"/>
          <ac:spMkLst>
            <pc:docMk/>
            <pc:sldMk cId="4193770892" sldId="309"/>
            <ac:spMk id="8" creationId="{D0219CD1-3595-DC14-293A-3AF45F45BC95}"/>
          </ac:spMkLst>
        </pc:spChg>
      </pc:sldChg>
      <pc:sldChg chg="del">
        <pc:chgData name="hr.deepika13@outlook.com" userId="550c0dca173b0009" providerId="LiveId" clId="{A393FC13-9958-4DCD-AB04-2155DC36C2E3}" dt="2023-01-29T14:55:35.120" v="799" actId="47"/>
        <pc:sldMkLst>
          <pc:docMk/>
          <pc:sldMk cId="4162324701" sldId="310"/>
        </pc:sldMkLst>
      </pc:sldChg>
      <pc:sldChg chg="addSp delSp modSp mod">
        <pc:chgData name="hr.deepika13@outlook.com" userId="550c0dca173b0009" providerId="LiveId" clId="{A393FC13-9958-4DCD-AB04-2155DC36C2E3}" dt="2023-01-18T04:26:13.467" v="188" actId="27636"/>
        <pc:sldMkLst>
          <pc:docMk/>
          <pc:sldMk cId="385156553" sldId="311"/>
        </pc:sldMkLst>
        <pc:spChg chg="mod">
          <ac:chgData name="hr.deepika13@outlook.com" userId="550c0dca173b0009" providerId="LiveId" clId="{A393FC13-9958-4DCD-AB04-2155DC36C2E3}" dt="2023-01-18T04:20:15.399" v="144" actId="14100"/>
          <ac:spMkLst>
            <pc:docMk/>
            <pc:sldMk cId="385156553" sldId="311"/>
            <ac:spMk id="7" creationId="{00000000-0000-0000-0000-000000000000}"/>
          </ac:spMkLst>
        </pc:spChg>
        <pc:spChg chg="add mod">
          <ac:chgData name="hr.deepika13@outlook.com" userId="550c0dca173b0009" providerId="LiveId" clId="{A393FC13-9958-4DCD-AB04-2155DC36C2E3}" dt="2023-01-18T04:26:13.467" v="188" actId="27636"/>
          <ac:spMkLst>
            <pc:docMk/>
            <pc:sldMk cId="385156553" sldId="311"/>
            <ac:spMk id="8" creationId="{47DA10FE-38BF-1C85-57F4-7F3DE825ED25}"/>
          </ac:spMkLst>
        </pc:spChg>
        <pc:picChg chg="del mod">
          <ac:chgData name="hr.deepika13@outlook.com" userId="550c0dca173b0009" providerId="LiveId" clId="{A393FC13-9958-4DCD-AB04-2155DC36C2E3}" dt="2023-01-18T04:20:53.749" v="146" actId="478"/>
          <ac:picMkLst>
            <pc:docMk/>
            <pc:sldMk cId="385156553" sldId="311"/>
            <ac:picMk id="3" creationId="{00000000-0000-0000-0000-000000000000}"/>
          </ac:picMkLst>
        </pc:picChg>
      </pc:sldChg>
      <pc:sldChg chg="modSp mod">
        <pc:chgData name="hr.deepika13@outlook.com" userId="550c0dca173b0009" providerId="LiveId" clId="{A393FC13-9958-4DCD-AB04-2155DC36C2E3}" dt="2023-01-23T03:47:54.915" v="318" actId="2710"/>
        <pc:sldMkLst>
          <pc:docMk/>
          <pc:sldMk cId="1999230596" sldId="314"/>
        </pc:sldMkLst>
        <pc:spChg chg="mod">
          <ac:chgData name="hr.deepika13@outlook.com" userId="550c0dca173b0009" providerId="LiveId" clId="{A393FC13-9958-4DCD-AB04-2155DC36C2E3}" dt="2023-01-23T03:47:54.915" v="318" actId="2710"/>
          <ac:spMkLst>
            <pc:docMk/>
            <pc:sldMk cId="1999230596" sldId="314"/>
            <ac:spMk id="3" creationId="{00000000-0000-0000-0000-000000000000}"/>
          </ac:spMkLst>
        </pc:spChg>
      </pc:sldChg>
      <pc:sldChg chg="modSp mod">
        <pc:chgData name="hr.deepika13@outlook.com" userId="550c0dca173b0009" providerId="LiveId" clId="{A393FC13-9958-4DCD-AB04-2155DC36C2E3}" dt="2023-01-18T04:35:23.258" v="238" actId="27636"/>
        <pc:sldMkLst>
          <pc:docMk/>
          <pc:sldMk cId="2962706487" sldId="315"/>
        </pc:sldMkLst>
        <pc:spChg chg="mod">
          <ac:chgData name="hr.deepika13@outlook.com" userId="550c0dca173b0009" providerId="LiveId" clId="{A393FC13-9958-4DCD-AB04-2155DC36C2E3}" dt="2023-01-18T04:35:23.258" v="238" actId="27636"/>
          <ac:spMkLst>
            <pc:docMk/>
            <pc:sldMk cId="2962706487" sldId="315"/>
            <ac:spMk id="2" creationId="{00000000-0000-0000-0000-000000000000}"/>
          </ac:spMkLst>
        </pc:spChg>
      </pc:sldChg>
      <pc:sldChg chg="modSp mod">
        <pc:chgData name="hr.deepika13@outlook.com" userId="550c0dca173b0009" providerId="LiveId" clId="{A393FC13-9958-4DCD-AB04-2155DC36C2E3}" dt="2023-01-23T03:55:24.291" v="343" actId="2710"/>
        <pc:sldMkLst>
          <pc:docMk/>
          <pc:sldMk cId="2457391647" sldId="316"/>
        </pc:sldMkLst>
        <pc:spChg chg="mod">
          <ac:chgData name="hr.deepika13@outlook.com" userId="550c0dca173b0009" providerId="LiveId" clId="{A393FC13-9958-4DCD-AB04-2155DC36C2E3}" dt="2023-01-23T03:55:24.291" v="343" actId="2710"/>
          <ac:spMkLst>
            <pc:docMk/>
            <pc:sldMk cId="2457391647" sldId="316"/>
            <ac:spMk id="2" creationId="{00000000-0000-0000-0000-000000000000}"/>
          </ac:spMkLst>
        </pc:spChg>
      </pc:sldChg>
      <pc:sldChg chg="modSp mod">
        <pc:chgData name="hr.deepika13@outlook.com" userId="550c0dca173b0009" providerId="LiveId" clId="{A393FC13-9958-4DCD-AB04-2155DC36C2E3}" dt="2023-01-23T04:00:00.340" v="346" actId="2710"/>
        <pc:sldMkLst>
          <pc:docMk/>
          <pc:sldMk cId="3454102031" sldId="317"/>
        </pc:sldMkLst>
        <pc:spChg chg="mod">
          <ac:chgData name="hr.deepika13@outlook.com" userId="550c0dca173b0009" providerId="LiveId" clId="{A393FC13-9958-4DCD-AB04-2155DC36C2E3}" dt="2023-01-23T04:00:00.340" v="346" actId="2710"/>
          <ac:spMkLst>
            <pc:docMk/>
            <pc:sldMk cId="3454102031" sldId="317"/>
            <ac:spMk id="3" creationId="{00000000-0000-0000-0000-000000000000}"/>
          </ac:spMkLst>
        </pc:spChg>
      </pc:sldChg>
      <pc:sldChg chg="modSp mod">
        <pc:chgData name="hr.deepika13@outlook.com" userId="550c0dca173b0009" providerId="LiveId" clId="{A393FC13-9958-4DCD-AB04-2155DC36C2E3}" dt="2023-01-29T14:14:39.850" v="556" actId="2710"/>
        <pc:sldMkLst>
          <pc:docMk/>
          <pc:sldMk cId="3283606716" sldId="318"/>
        </pc:sldMkLst>
        <pc:spChg chg="mod">
          <ac:chgData name="hr.deepika13@outlook.com" userId="550c0dca173b0009" providerId="LiveId" clId="{A393FC13-9958-4DCD-AB04-2155DC36C2E3}" dt="2023-01-29T14:14:39.850" v="556" actId="2710"/>
          <ac:spMkLst>
            <pc:docMk/>
            <pc:sldMk cId="3283606716" sldId="318"/>
            <ac:spMk id="2" creationId="{00000000-0000-0000-0000-000000000000}"/>
          </ac:spMkLst>
        </pc:spChg>
      </pc:sldChg>
      <pc:sldChg chg="modSp mod">
        <pc:chgData name="hr.deepika13@outlook.com" userId="550c0dca173b0009" providerId="LiveId" clId="{A393FC13-9958-4DCD-AB04-2155DC36C2E3}" dt="2023-01-29T14:15:15.475" v="566" actId="2710"/>
        <pc:sldMkLst>
          <pc:docMk/>
          <pc:sldMk cId="4021263878" sldId="319"/>
        </pc:sldMkLst>
        <pc:spChg chg="mod">
          <ac:chgData name="hr.deepika13@outlook.com" userId="550c0dca173b0009" providerId="LiveId" clId="{A393FC13-9958-4DCD-AB04-2155DC36C2E3}" dt="2023-01-29T14:15:15.475" v="566" actId="2710"/>
          <ac:spMkLst>
            <pc:docMk/>
            <pc:sldMk cId="4021263878" sldId="319"/>
            <ac:spMk id="10" creationId="{00000000-0000-0000-0000-000000000000}"/>
          </ac:spMkLst>
        </pc:spChg>
      </pc:sldChg>
      <pc:sldChg chg="modSp mod">
        <pc:chgData name="hr.deepika13@outlook.com" userId="550c0dca173b0009" providerId="LiveId" clId="{A393FC13-9958-4DCD-AB04-2155DC36C2E3}" dt="2023-01-29T14:35:35.651" v="654"/>
        <pc:sldMkLst>
          <pc:docMk/>
          <pc:sldMk cId="807016307" sldId="321"/>
        </pc:sldMkLst>
        <pc:spChg chg="mod">
          <ac:chgData name="hr.deepika13@outlook.com" userId="550c0dca173b0009" providerId="LiveId" clId="{A393FC13-9958-4DCD-AB04-2155DC36C2E3}" dt="2023-01-29T14:35:35.651" v="654"/>
          <ac:spMkLst>
            <pc:docMk/>
            <pc:sldMk cId="807016307" sldId="321"/>
            <ac:spMk id="10" creationId="{00000000-0000-0000-0000-000000000000}"/>
          </ac:spMkLst>
        </pc:spChg>
      </pc:sldChg>
      <pc:sldChg chg="modSp mod">
        <pc:chgData name="hr.deepika13@outlook.com" userId="550c0dca173b0009" providerId="LiveId" clId="{A393FC13-9958-4DCD-AB04-2155DC36C2E3}" dt="2023-01-29T15:01:43.445" v="834" actId="2710"/>
        <pc:sldMkLst>
          <pc:docMk/>
          <pc:sldMk cId="891593767" sldId="322"/>
        </pc:sldMkLst>
        <pc:spChg chg="mod">
          <ac:chgData name="hr.deepika13@outlook.com" userId="550c0dca173b0009" providerId="LiveId" clId="{A393FC13-9958-4DCD-AB04-2155DC36C2E3}" dt="2023-01-29T15:01:43.445" v="834" actId="2710"/>
          <ac:spMkLst>
            <pc:docMk/>
            <pc:sldMk cId="891593767" sldId="322"/>
            <ac:spMk id="3" creationId="{00000000-0000-0000-0000-000000000000}"/>
          </ac:spMkLst>
        </pc:spChg>
      </pc:sldChg>
      <pc:sldChg chg="modSp mod">
        <pc:chgData name="hr.deepika13@outlook.com" userId="550c0dca173b0009" providerId="LiveId" clId="{A393FC13-9958-4DCD-AB04-2155DC36C2E3}" dt="2023-01-29T15:01:50.787" v="835" actId="14100"/>
        <pc:sldMkLst>
          <pc:docMk/>
          <pc:sldMk cId="1478709480" sldId="323"/>
        </pc:sldMkLst>
        <pc:picChg chg="mod">
          <ac:chgData name="hr.deepika13@outlook.com" userId="550c0dca173b0009" providerId="LiveId" clId="{A393FC13-9958-4DCD-AB04-2155DC36C2E3}" dt="2023-01-29T15:01:50.787" v="835" actId="14100"/>
          <ac:picMkLst>
            <pc:docMk/>
            <pc:sldMk cId="1478709480" sldId="323"/>
            <ac:picMk id="9" creationId="{00000000-0000-0000-0000-000000000000}"/>
          </ac:picMkLst>
        </pc:picChg>
      </pc:sldChg>
      <pc:sldChg chg="modSp">
        <pc:chgData name="hr.deepika13@outlook.com" userId="550c0dca173b0009" providerId="LiveId" clId="{A393FC13-9958-4DCD-AB04-2155DC36C2E3}" dt="2023-01-29T15:01:56.941" v="836" actId="14100"/>
        <pc:sldMkLst>
          <pc:docMk/>
          <pc:sldMk cId="418455453" sldId="324"/>
        </pc:sldMkLst>
        <pc:picChg chg="mod">
          <ac:chgData name="hr.deepika13@outlook.com" userId="550c0dca173b0009" providerId="LiveId" clId="{A393FC13-9958-4DCD-AB04-2155DC36C2E3}" dt="2023-01-29T15:01:56.941" v="836" actId="14100"/>
          <ac:picMkLst>
            <pc:docMk/>
            <pc:sldMk cId="418455453" sldId="324"/>
            <ac:picMk id="1026" creationId="{00000000-0000-0000-0000-000000000000}"/>
          </ac:picMkLst>
        </pc:picChg>
      </pc:sldChg>
      <pc:sldChg chg="modSp">
        <pc:chgData name="hr.deepika13@outlook.com" userId="550c0dca173b0009" providerId="LiveId" clId="{A393FC13-9958-4DCD-AB04-2155DC36C2E3}" dt="2023-01-29T15:02:47.722" v="837" actId="1036"/>
        <pc:sldMkLst>
          <pc:docMk/>
          <pc:sldMk cId="1039057143" sldId="326"/>
        </pc:sldMkLst>
        <pc:picChg chg="mod">
          <ac:chgData name="hr.deepika13@outlook.com" userId="550c0dca173b0009" providerId="LiveId" clId="{A393FC13-9958-4DCD-AB04-2155DC36C2E3}" dt="2023-01-29T15:02:47.722" v="837" actId="1036"/>
          <ac:picMkLst>
            <pc:docMk/>
            <pc:sldMk cId="1039057143" sldId="326"/>
            <ac:picMk id="3074" creationId="{00000000-0000-0000-0000-000000000000}"/>
          </ac:picMkLst>
        </pc:picChg>
      </pc:sldChg>
      <pc:sldChg chg="modSp mod">
        <pc:chgData name="hr.deepika13@outlook.com" userId="550c0dca173b0009" providerId="LiveId" clId="{A393FC13-9958-4DCD-AB04-2155DC36C2E3}" dt="2023-01-29T15:03:11.253" v="840" actId="2710"/>
        <pc:sldMkLst>
          <pc:docMk/>
          <pc:sldMk cId="4023754780" sldId="327"/>
        </pc:sldMkLst>
        <pc:spChg chg="mod">
          <ac:chgData name="hr.deepika13@outlook.com" userId="550c0dca173b0009" providerId="LiveId" clId="{A393FC13-9958-4DCD-AB04-2155DC36C2E3}" dt="2023-01-29T15:03:11.253" v="840" actId="2710"/>
          <ac:spMkLst>
            <pc:docMk/>
            <pc:sldMk cId="4023754780" sldId="327"/>
            <ac:spMk id="3" creationId="{00000000-0000-0000-0000-000000000000}"/>
          </ac:spMkLst>
        </pc:spChg>
      </pc:sldChg>
      <pc:sldChg chg="modSp add mod">
        <pc:chgData name="hr.deepika13@outlook.com" userId="550c0dca173b0009" providerId="LiveId" clId="{A393FC13-9958-4DCD-AB04-2155DC36C2E3}" dt="2023-01-23T03:43:51.578" v="298" actId="313"/>
        <pc:sldMkLst>
          <pc:docMk/>
          <pc:sldMk cId="0" sldId="337"/>
        </pc:sldMkLst>
        <pc:spChg chg="mod">
          <ac:chgData name="hr.deepika13@outlook.com" userId="550c0dca173b0009" providerId="LiveId" clId="{A393FC13-9958-4DCD-AB04-2155DC36C2E3}" dt="2023-01-23T03:43:51.578" v="298" actId="313"/>
          <ac:spMkLst>
            <pc:docMk/>
            <pc:sldMk cId="0" sldId="337"/>
            <ac:spMk id="2" creationId="{00000000-0000-0000-0000-000000000000}"/>
          </ac:spMkLst>
        </pc:spChg>
      </pc:sldChg>
      <pc:sldChg chg="modSp mod">
        <pc:chgData name="hr.deepika13@outlook.com" userId="550c0dca173b0009" providerId="LiveId" clId="{A393FC13-9958-4DCD-AB04-2155DC36C2E3}" dt="2023-01-29T15:05:33.982" v="852" actId="20577"/>
        <pc:sldMkLst>
          <pc:docMk/>
          <pc:sldMk cId="1843170040" sldId="343"/>
        </pc:sldMkLst>
        <pc:spChg chg="mod">
          <ac:chgData name="hr.deepika13@outlook.com" userId="550c0dca173b0009" providerId="LiveId" clId="{A393FC13-9958-4DCD-AB04-2155DC36C2E3}" dt="2023-01-29T15:05:33.982" v="852" actId="20577"/>
          <ac:spMkLst>
            <pc:docMk/>
            <pc:sldMk cId="1843170040" sldId="343"/>
            <ac:spMk id="3" creationId="{7FE26A46-DC11-4107-B565-54D697326DB5}"/>
          </ac:spMkLst>
        </pc:spChg>
      </pc:sldChg>
      <pc:sldChg chg="delSp modSp mod">
        <pc:chgData name="hr.deepika13@outlook.com" userId="550c0dca173b0009" providerId="LiveId" clId="{A393FC13-9958-4DCD-AB04-2155DC36C2E3}" dt="2023-01-18T03:56:25.014" v="65" actId="478"/>
        <pc:sldMkLst>
          <pc:docMk/>
          <pc:sldMk cId="3933261121" sldId="348"/>
        </pc:sldMkLst>
        <pc:graphicFrameChg chg="del modGraphic">
          <ac:chgData name="hr.deepika13@outlook.com" userId="550c0dca173b0009" providerId="LiveId" clId="{A393FC13-9958-4DCD-AB04-2155DC36C2E3}" dt="2023-01-18T03:56:25.014" v="65" actId="478"/>
          <ac:graphicFrameMkLst>
            <pc:docMk/>
            <pc:sldMk cId="3933261121" sldId="348"/>
            <ac:graphicFrameMk id="9" creationId="{8DDA320C-BC23-1400-7F77-A451BB7E5D60}"/>
          </ac:graphicFrameMkLst>
        </pc:graphicFrameChg>
      </pc:sldChg>
      <pc:sldChg chg="addSp delSp modSp mod">
        <pc:chgData name="hr.deepika13@outlook.com" userId="550c0dca173b0009" providerId="LiveId" clId="{A393FC13-9958-4DCD-AB04-2155DC36C2E3}" dt="2023-01-18T03:56:02.103" v="61" actId="14100"/>
        <pc:sldMkLst>
          <pc:docMk/>
          <pc:sldMk cId="3743426105" sldId="359"/>
        </pc:sldMkLst>
        <pc:spChg chg="add del mod">
          <ac:chgData name="hr.deepika13@outlook.com" userId="550c0dca173b0009" providerId="LiveId" clId="{A393FC13-9958-4DCD-AB04-2155DC36C2E3}" dt="2023-01-18T03:55:48.519" v="58" actId="478"/>
          <ac:spMkLst>
            <pc:docMk/>
            <pc:sldMk cId="3743426105" sldId="359"/>
            <ac:spMk id="3" creationId="{86F0775D-426A-1D87-6443-CAB69F2F455E}"/>
          </ac:spMkLst>
        </pc:spChg>
        <pc:graphicFrameChg chg="del modGraphic">
          <ac:chgData name="hr.deepika13@outlook.com" userId="550c0dca173b0009" providerId="LiveId" clId="{A393FC13-9958-4DCD-AB04-2155DC36C2E3}" dt="2023-01-18T03:54:54.445" v="48" actId="478"/>
          <ac:graphicFrameMkLst>
            <pc:docMk/>
            <pc:sldMk cId="3743426105" sldId="359"/>
            <ac:graphicFrameMk id="13" creationId="{00000000-0000-0000-0000-000000000000}"/>
          </ac:graphicFrameMkLst>
        </pc:graphicFrameChg>
        <pc:picChg chg="add mod modCrop">
          <ac:chgData name="hr.deepika13@outlook.com" userId="550c0dca173b0009" providerId="LiveId" clId="{A393FC13-9958-4DCD-AB04-2155DC36C2E3}" dt="2023-01-18T03:56:02.103" v="61" actId="14100"/>
          <ac:picMkLst>
            <pc:docMk/>
            <pc:sldMk cId="3743426105" sldId="359"/>
            <ac:picMk id="11" creationId="{EB1DCB6F-F413-3809-F53F-95BE23B9876A}"/>
          </ac:picMkLst>
        </pc:picChg>
      </pc:sldChg>
      <pc:sldChg chg="del">
        <pc:chgData name="hr.deepika13@outlook.com" userId="550c0dca173b0009" providerId="LiveId" clId="{A393FC13-9958-4DCD-AB04-2155DC36C2E3}" dt="2023-01-18T03:56:10.110" v="62" actId="47"/>
        <pc:sldMkLst>
          <pc:docMk/>
          <pc:sldMk cId="484233043" sldId="360"/>
        </pc:sldMkLst>
      </pc:sldChg>
      <pc:sldChg chg="modSp mod">
        <pc:chgData name="hr.deepika13@outlook.com" userId="550c0dca173b0009" providerId="LiveId" clId="{A393FC13-9958-4DCD-AB04-2155DC36C2E3}" dt="2023-01-23T03:46:19.199" v="306" actId="2710"/>
        <pc:sldMkLst>
          <pc:docMk/>
          <pc:sldMk cId="1723528302" sldId="467"/>
        </pc:sldMkLst>
        <pc:spChg chg="mod">
          <ac:chgData name="hr.deepika13@outlook.com" userId="550c0dca173b0009" providerId="LiveId" clId="{A393FC13-9958-4DCD-AB04-2155DC36C2E3}" dt="2023-01-23T03:46:19.199" v="306" actId="2710"/>
          <ac:spMkLst>
            <pc:docMk/>
            <pc:sldMk cId="1723528302" sldId="467"/>
            <ac:spMk id="9" creationId="{00000000-0000-0000-0000-000000000000}"/>
          </ac:spMkLst>
        </pc:spChg>
      </pc:sldChg>
      <pc:sldChg chg="modSp mod">
        <pc:chgData name="hr.deepika13@outlook.com" userId="550c0dca173b0009" providerId="LiveId" clId="{A393FC13-9958-4DCD-AB04-2155DC36C2E3}" dt="2023-01-29T15:03:54.982" v="842" actId="2710"/>
        <pc:sldMkLst>
          <pc:docMk/>
          <pc:sldMk cId="0" sldId="469"/>
        </pc:sldMkLst>
        <pc:spChg chg="mod">
          <ac:chgData name="hr.deepika13@outlook.com" userId="550c0dca173b0009" providerId="LiveId" clId="{A393FC13-9958-4DCD-AB04-2155DC36C2E3}" dt="2023-01-29T15:03:54.982" v="842" actId="2710"/>
          <ac:spMkLst>
            <pc:docMk/>
            <pc:sldMk cId="0" sldId="469"/>
            <ac:spMk id="9" creationId="{00000000-0000-0000-0000-000000000000}"/>
          </ac:spMkLst>
        </pc:spChg>
      </pc:sldChg>
      <pc:sldChg chg="modSp mod">
        <pc:chgData name="hr.deepika13@outlook.com" userId="550c0dca173b0009" providerId="LiveId" clId="{A393FC13-9958-4DCD-AB04-2155DC36C2E3}" dt="2023-01-29T15:04:28.432" v="844" actId="2710"/>
        <pc:sldMkLst>
          <pc:docMk/>
          <pc:sldMk cId="0" sldId="471"/>
        </pc:sldMkLst>
        <pc:spChg chg="mod">
          <ac:chgData name="hr.deepika13@outlook.com" userId="550c0dca173b0009" providerId="LiveId" clId="{A393FC13-9958-4DCD-AB04-2155DC36C2E3}" dt="2023-01-29T15:04:28.432" v="844" actId="2710"/>
          <ac:spMkLst>
            <pc:docMk/>
            <pc:sldMk cId="0" sldId="471"/>
            <ac:spMk id="2" creationId="{00000000-0000-0000-0000-000000000000}"/>
          </ac:spMkLst>
        </pc:spChg>
      </pc:sldChg>
      <pc:sldChg chg="modSp mod">
        <pc:chgData name="hr.deepika13@outlook.com" userId="550c0dca173b0009" providerId="LiveId" clId="{A393FC13-9958-4DCD-AB04-2155DC36C2E3}" dt="2023-01-29T15:05:00.640" v="848" actId="1076"/>
        <pc:sldMkLst>
          <pc:docMk/>
          <pc:sldMk cId="0" sldId="472"/>
        </pc:sldMkLst>
        <pc:spChg chg="mod">
          <ac:chgData name="hr.deepika13@outlook.com" userId="550c0dca173b0009" providerId="LiveId" clId="{A393FC13-9958-4DCD-AB04-2155DC36C2E3}" dt="2023-01-29T15:05:00.640" v="848" actId="1076"/>
          <ac:spMkLst>
            <pc:docMk/>
            <pc:sldMk cId="0" sldId="472"/>
            <ac:spMk id="28" creationId="{00000000-0000-0000-0000-000000000000}"/>
          </ac:spMkLst>
        </pc:spChg>
      </pc:sldChg>
      <pc:sldChg chg="modSp mod">
        <pc:chgData name="hr.deepika13@outlook.com" userId="550c0dca173b0009" providerId="LiveId" clId="{A393FC13-9958-4DCD-AB04-2155DC36C2E3}" dt="2023-01-29T15:05:45.223" v="853" actId="2710"/>
        <pc:sldMkLst>
          <pc:docMk/>
          <pc:sldMk cId="0" sldId="473"/>
        </pc:sldMkLst>
        <pc:spChg chg="mod">
          <ac:chgData name="hr.deepika13@outlook.com" userId="550c0dca173b0009" providerId="LiveId" clId="{A393FC13-9958-4DCD-AB04-2155DC36C2E3}" dt="2023-01-29T15:05:45.223" v="853" actId="2710"/>
          <ac:spMkLst>
            <pc:docMk/>
            <pc:sldMk cId="0" sldId="473"/>
            <ac:spMk id="9" creationId="{00000000-0000-0000-0000-000000000000}"/>
          </ac:spMkLst>
        </pc:spChg>
      </pc:sldChg>
      <pc:sldChg chg="modSp mod">
        <pc:chgData name="hr.deepika13@outlook.com" userId="550c0dca173b0009" providerId="LiveId" clId="{A393FC13-9958-4DCD-AB04-2155DC36C2E3}" dt="2023-01-29T15:06:11.492" v="858" actId="14100"/>
        <pc:sldMkLst>
          <pc:docMk/>
          <pc:sldMk cId="0" sldId="475"/>
        </pc:sldMkLst>
        <pc:spChg chg="mod">
          <ac:chgData name="hr.deepika13@outlook.com" userId="550c0dca173b0009" providerId="LiveId" clId="{A393FC13-9958-4DCD-AB04-2155DC36C2E3}" dt="2023-01-29T15:06:11.492" v="858" actId="14100"/>
          <ac:spMkLst>
            <pc:docMk/>
            <pc:sldMk cId="0" sldId="475"/>
            <ac:spMk id="3" creationId="{00000000-0000-0000-0000-000000000000}"/>
          </ac:spMkLst>
        </pc:spChg>
      </pc:sldChg>
      <pc:sldChg chg="modSp mod">
        <pc:chgData name="hr.deepika13@outlook.com" userId="550c0dca173b0009" providerId="LiveId" clId="{A393FC13-9958-4DCD-AB04-2155DC36C2E3}" dt="2023-01-29T15:06:21.462" v="859" actId="2710"/>
        <pc:sldMkLst>
          <pc:docMk/>
          <pc:sldMk cId="0" sldId="476"/>
        </pc:sldMkLst>
        <pc:spChg chg="mod">
          <ac:chgData name="hr.deepika13@outlook.com" userId="550c0dca173b0009" providerId="LiveId" clId="{A393FC13-9958-4DCD-AB04-2155DC36C2E3}" dt="2023-01-29T15:06:21.462" v="859" actId="2710"/>
          <ac:spMkLst>
            <pc:docMk/>
            <pc:sldMk cId="0" sldId="476"/>
            <ac:spMk id="9" creationId="{00000000-0000-0000-0000-000000000000}"/>
          </ac:spMkLst>
        </pc:spChg>
      </pc:sldChg>
      <pc:sldChg chg="modSp mod">
        <pc:chgData name="hr.deepika13@outlook.com" userId="550c0dca173b0009" providerId="LiveId" clId="{A393FC13-9958-4DCD-AB04-2155DC36C2E3}" dt="2023-01-29T15:06:28.686" v="860" actId="2710"/>
        <pc:sldMkLst>
          <pc:docMk/>
          <pc:sldMk cId="2200855396" sldId="477"/>
        </pc:sldMkLst>
        <pc:spChg chg="mod">
          <ac:chgData name="hr.deepika13@outlook.com" userId="550c0dca173b0009" providerId="LiveId" clId="{A393FC13-9958-4DCD-AB04-2155DC36C2E3}" dt="2023-01-29T15:06:28.686" v="860" actId="2710"/>
          <ac:spMkLst>
            <pc:docMk/>
            <pc:sldMk cId="2200855396" sldId="477"/>
            <ac:spMk id="9" creationId="{00000000-0000-0000-0000-000000000000}"/>
          </ac:spMkLst>
        </pc:spChg>
      </pc:sldChg>
      <pc:sldChg chg="del">
        <pc:chgData name="hr.deepika13@outlook.com" userId="550c0dca173b0009" providerId="LiveId" clId="{A393FC13-9958-4DCD-AB04-2155DC36C2E3}" dt="2023-01-29T14:14:27.877" v="554" actId="2696"/>
        <pc:sldMkLst>
          <pc:docMk/>
          <pc:sldMk cId="2894537481" sldId="478"/>
        </pc:sldMkLst>
      </pc:sldChg>
      <pc:sldChg chg="modSp mod">
        <pc:chgData name="hr.deepika13@outlook.com" userId="550c0dca173b0009" providerId="LiveId" clId="{A393FC13-9958-4DCD-AB04-2155DC36C2E3}" dt="2023-01-23T03:55:08.963" v="341" actId="255"/>
        <pc:sldMkLst>
          <pc:docMk/>
          <pc:sldMk cId="4017223351" sldId="491"/>
        </pc:sldMkLst>
        <pc:spChg chg="mod">
          <ac:chgData name="hr.deepika13@outlook.com" userId="550c0dca173b0009" providerId="LiveId" clId="{A393FC13-9958-4DCD-AB04-2155DC36C2E3}" dt="2023-01-23T03:54:55.049" v="339" actId="255"/>
          <ac:spMkLst>
            <pc:docMk/>
            <pc:sldMk cId="4017223351" sldId="491"/>
            <ac:spMk id="3" creationId="{00000000-0000-0000-0000-000000000000}"/>
          </ac:spMkLst>
        </pc:spChg>
        <pc:spChg chg="mod">
          <ac:chgData name="hr.deepika13@outlook.com" userId="550c0dca173b0009" providerId="LiveId" clId="{A393FC13-9958-4DCD-AB04-2155DC36C2E3}" dt="2023-01-23T03:55:08.963" v="341" actId="255"/>
          <ac:spMkLst>
            <pc:docMk/>
            <pc:sldMk cId="4017223351" sldId="491"/>
            <ac:spMk id="12" creationId="{00000000-0000-0000-0000-000000000000}"/>
          </ac:spMkLst>
        </pc:spChg>
      </pc:sldChg>
      <pc:sldChg chg="modSp mod">
        <pc:chgData name="hr.deepika13@outlook.com" userId="550c0dca173b0009" providerId="LiveId" clId="{A393FC13-9958-4DCD-AB04-2155DC36C2E3}" dt="2023-01-23T03:47:27.511" v="314" actId="122"/>
        <pc:sldMkLst>
          <pc:docMk/>
          <pc:sldMk cId="554666701" sldId="492"/>
        </pc:sldMkLst>
        <pc:spChg chg="mod">
          <ac:chgData name="hr.deepika13@outlook.com" userId="550c0dca173b0009" providerId="LiveId" clId="{A393FC13-9958-4DCD-AB04-2155DC36C2E3}" dt="2023-01-23T03:46:56.097" v="309" actId="255"/>
          <ac:spMkLst>
            <pc:docMk/>
            <pc:sldMk cId="554666701" sldId="492"/>
            <ac:spMk id="3" creationId="{00000000-0000-0000-0000-000000000000}"/>
          </ac:spMkLst>
        </pc:spChg>
        <pc:spChg chg="mod">
          <ac:chgData name="hr.deepika13@outlook.com" userId="550c0dca173b0009" providerId="LiveId" clId="{A393FC13-9958-4DCD-AB04-2155DC36C2E3}" dt="2023-01-23T03:47:27.511" v="314" actId="122"/>
          <ac:spMkLst>
            <pc:docMk/>
            <pc:sldMk cId="554666701" sldId="492"/>
            <ac:spMk id="12" creationId="{00000000-0000-0000-0000-000000000000}"/>
          </ac:spMkLst>
        </pc:spChg>
      </pc:sldChg>
      <pc:sldChg chg="modSp mod">
        <pc:chgData name="hr.deepika13@outlook.com" userId="550c0dca173b0009" providerId="LiveId" clId="{A393FC13-9958-4DCD-AB04-2155DC36C2E3}" dt="2023-01-29T14:14:55.368" v="564" actId="20577"/>
        <pc:sldMkLst>
          <pc:docMk/>
          <pc:sldMk cId="3760529518" sldId="493"/>
        </pc:sldMkLst>
        <pc:spChg chg="mod">
          <ac:chgData name="hr.deepika13@outlook.com" userId="550c0dca173b0009" providerId="LiveId" clId="{A393FC13-9958-4DCD-AB04-2155DC36C2E3}" dt="2023-01-29T14:14:55.368" v="564" actId="20577"/>
          <ac:spMkLst>
            <pc:docMk/>
            <pc:sldMk cId="3760529518" sldId="493"/>
            <ac:spMk id="3" creationId="{00000000-0000-0000-0000-000000000000}"/>
          </ac:spMkLst>
        </pc:spChg>
      </pc:sldChg>
      <pc:sldChg chg="addSp modSp mod">
        <pc:chgData name="hr.deepika13@outlook.com" userId="550c0dca173b0009" providerId="LiveId" clId="{A393FC13-9958-4DCD-AB04-2155DC36C2E3}" dt="2023-01-29T14:28:29.675" v="605" actId="18131"/>
        <pc:sldMkLst>
          <pc:docMk/>
          <pc:sldMk cId="3704961234" sldId="496"/>
        </pc:sldMkLst>
        <pc:spChg chg="mod">
          <ac:chgData name="hr.deepika13@outlook.com" userId="550c0dca173b0009" providerId="LiveId" clId="{A393FC13-9958-4DCD-AB04-2155DC36C2E3}" dt="2023-01-29T14:27:41.791" v="598" actId="20577"/>
          <ac:spMkLst>
            <pc:docMk/>
            <pc:sldMk cId="3704961234" sldId="496"/>
            <ac:spMk id="3" creationId="{00000000-0000-0000-0000-000000000000}"/>
          </ac:spMkLst>
        </pc:spChg>
        <pc:picChg chg="add mod modCrop">
          <ac:chgData name="hr.deepika13@outlook.com" userId="550c0dca173b0009" providerId="LiveId" clId="{A393FC13-9958-4DCD-AB04-2155DC36C2E3}" dt="2023-01-29T14:28:29.675" v="605" actId="18131"/>
          <ac:picMkLst>
            <pc:docMk/>
            <pc:sldMk cId="3704961234" sldId="496"/>
            <ac:picMk id="2" creationId="{42270627-F90E-A1C9-0E6D-0BB03D993DD8}"/>
          </ac:picMkLst>
        </pc:picChg>
      </pc:sldChg>
      <pc:sldChg chg="addSp modSp mod">
        <pc:chgData name="hr.deepika13@outlook.com" userId="550c0dca173b0009" providerId="LiveId" clId="{A393FC13-9958-4DCD-AB04-2155DC36C2E3}" dt="2023-01-29T14:33:19.816" v="649" actId="14100"/>
        <pc:sldMkLst>
          <pc:docMk/>
          <pc:sldMk cId="2665427320" sldId="497"/>
        </pc:sldMkLst>
        <pc:spChg chg="mod">
          <ac:chgData name="hr.deepika13@outlook.com" userId="550c0dca173b0009" providerId="LiveId" clId="{A393FC13-9958-4DCD-AB04-2155DC36C2E3}" dt="2023-01-29T14:31:48.636" v="625" actId="20577"/>
          <ac:spMkLst>
            <pc:docMk/>
            <pc:sldMk cId="2665427320" sldId="497"/>
            <ac:spMk id="8" creationId="{5ED4C616-07CB-D93C-6B88-7B0A4107C6B6}"/>
          </ac:spMkLst>
        </pc:spChg>
        <pc:spChg chg="mod">
          <ac:chgData name="hr.deepika13@outlook.com" userId="550c0dca173b0009" providerId="LiveId" clId="{A393FC13-9958-4DCD-AB04-2155DC36C2E3}" dt="2023-01-29T14:32:42.055" v="640" actId="20577"/>
          <ac:spMkLst>
            <pc:docMk/>
            <pc:sldMk cId="2665427320" sldId="497"/>
            <ac:spMk id="10" creationId="{0F98B497-411B-AFA6-E0D8-B8590BA27ADA}"/>
          </ac:spMkLst>
        </pc:spChg>
        <pc:picChg chg="add mod modCrop">
          <ac:chgData name="hr.deepika13@outlook.com" userId="550c0dca173b0009" providerId="LiveId" clId="{A393FC13-9958-4DCD-AB04-2155DC36C2E3}" dt="2023-01-29T14:33:19.816" v="649" actId="14100"/>
          <ac:picMkLst>
            <pc:docMk/>
            <pc:sldMk cId="2665427320" sldId="497"/>
            <ac:picMk id="2" creationId="{B5E54E11-F66C-2BFE-B923-59CCABA0D7DC}"/>
          </ac:picMkLst>
        </pc:picChg>
      </pc:sldChg>
      <pc:sldChg chg="del">
        <pc:chgData name="hr.deepika13@outlook.com" userId="550c0dca173b0009" providerId="LiveId" clId="{A393FC13-9958-4DCD-AB04-2155DC36C2E3}" dt="2023-01-29T14:35:00.951" v="650" actId="2696"/>
        <pc:sldMkLst>
          <pc:docMk/>
          <pc:sldMk cId="2254213267" sldId="498"/>
        </pc:sldMkLst>
      </pc:sldChg>
      <pc:sldChg chg="modSp mod">
        <pc:chgData name="hr.deepika13@outlook.com" userId="550c0dca173b0009" providerId="LiveId" clId="{A393FC13-9958-4DCD-AB04-2155DC36C2E3}" dt="2023-01-29T15:01:12.329" v="830" actId="2710"/>
        <pc:sldMkLst>
          <pc:docMk/>
          <pc:sldMk cId="564853015" sldId="500"/>
        </pc:sldMkLst>
        <pc:spChg chg="mod">
          <ac:chgData name="hr.deepika13@outlook.com" userId="550c0dca173b0009" providerId="LiveId" clId="{A393FC13-9958-4DCD-AB04-2155DC36C2E3}" dt="2023-01-29T15:01:12.329" v="830" actId="2710"/>
          <ac:spMkLst>
            <pc:docMk/>
            <pc:sldMk cId="564853015" sldId="500"/>
            <ac:spMk id="3" creationId="{00000000-0000-0000-0000-000000000000}"/>
          </ac:spMkLst>
        </pc:spChg>
      </pc:sldChg>
      <pc:sldChg chg="delSp mod">
        <pc:chgData name="hr.deepika13@outlook.com" userId="550c0dca173b0009" providerId="LiveId" clId="{A393FC13-9958-4DCD-AB04-2155DC36C2E3}" dt="2023-01-18T03:52:04.292" v="46" actId="478"/>
        <pc:sldMkLst>
          <pc:docMk/>
          <pc:sldMk cId="3055654153" sldId="523"/>
        </pc:sldMkLst>
        <pc:picChg chg="del">
          <ac:chgData name="hr.deepika13@outlook.com" userId="550c0dca173b0009" providerId="LiveId" clId="{A393FC13-9958-4DCD-AB04-2155DC36C2E3}" dt="2023-01-18T03:52:04.292" v="46" actId="478"/>
          <ac:picMkLst>
            <pc:docMk/>
            <pc:sldMk cId="3055654153" sldId="523"/>
            <ac:picMk id="10" creationId="{00000000-0000-0000-0000-000000000000}"/>
          </ac:picMkLst>
        </pc:picChg>
      </pc:sldChg>
      <pc:sldChg chg="add del">
        <pc:chgData name="hr.deepika13@outlook.com" userId="550c0dca173b0009" providerId="LiveId" clId="{A393FC13-9958-4DCD-AB04-2155DC36C2E3}" dt="2023-01-29T14:55:03.634" v="795" actId="47"/>
        <pc:sldMkLst>
          <pc:docMk/>
          <pc:sldMk cId="934678335" sldId="526"/>
        </pc:sldMkLst>
      </pc:sldChg>
      <pc:sldChg chg="del">
        <pc:chgData name="hr.deepika13@outlook.com" userId="550c0dca173b0009" providerId="LiveId" clId="{A393FC13-9958-4DCD-AB04-2155DC36C2E3}" dt="2023-01-29T14:55:07.252" v="796" actId="47"/>
        <pc:sldMkLst>
          <pc:docMk/>
          <pc:sldMk cId="1867930647" sldId="527"/>
        </pc:sldMkLst>
      </pc:sldChg>
      <pc:sldChg chg="modSp mod">
        <pc:chgData name="hr.deepika13@outlook.com" userId="550c0dca173b0009" providerId="LiveId" clId="{A393FC13-9958-4DCD-AB04-2155DC36C2E3}" dt="2023-01-29T14:55:53.913" v="803" actId="1036"/>
        <pc:sldMkLst>
          <pc:docMk/>
          <pc:sldMk cId="1668059746" sldId="528"/>
        </pc:sldMkLst>
        <pc:spChg chg="mod">
          <ac:chgData name="hr.deepika13@outlook.com" userId="550c0dca173b0009" providerId="LiveId" clId="{A393FC13-9958-4DCD-AB04-2155DC36C2E3}" dt="2023-01-29T14:55:42.202" v="801" actId="14100"/>
          <ac:spMkLst>
            <pc:docMk/>
            <pc:sldMk cId="1668059746" sldId="528"/>
            <ac:spMk id="5" creationId="{00000000-0000-0000-0000-000000000000}"/>
          </ac:spMkLst>
        </pc:spChg>
        <pc:picChg chg="mod">
          <ac:chgData name="hr.deepika13@outlook.com" userId="550c0dca173b0009" providerId="LiveId" clId="{A393FC13-9958-4DCD-AB04-2155DC36C2E3}" dt="2023-01-29T14:55:53.913" v="803" actId="1036"/>
          <ac:picMkLst>
            <pc:docMk/>
            <pc:sldMk cId="1668059746" sldId="528"/>
            <ac:picMk id="1026" creationId="{C12A69EC-351B-BF8B-C16E-628F68C48088}"/>
          </ac:picMkLst>
        </pc:picChg>
      </pc:sldChg>
      <pc:sldChg chg="modSp mod">
        <pc:chgData name="hr.deepika13@outlook.com" userId="550c0dca173b0009" providerId="LiveId" clId="{A393FC13-9958-4DCD-AB04-2155DC36C2E3}" dt="2023-01-29T14:57:30.380" v="828" actId="14100"/>
        <pc:sldMkLst>
          <pc:docMk/>
          <pc:sldMk cId="3516686998" sldId="530"/>
        </pc:sldMkLst>
        <pc:spChg chg="mod">
          <ac:chgData name="hr.deepika13@outlook.com" userId="550c0dca173b0009" providerId="LiveId" clId="{A393FC13-9958-4DCD-AB04-2155DC36C2E3}" dt="2023-01-29T14:57:30.380" v="828" actId="14100"/>
          <ac:spMkLst>
            <pc:docMk/>
            <pc:sldMk cId="3516686998" sldId="530"/>
            <ac:spMk id="2" creationId="{C2FADFA3-2093-314D-4617-4C0BD9675BCF}"/>
          </ac:spMkLst>
        </pc:spChg>
      </pc:sldChg>
      <pc:sldChg chg="addSp delSp modSp add mod">
        <pc:chgData name="hr.deepika13@outlook.com" userId="550c0dca173b0009" providerId="LiveId" clId="{A393FC13-9958-4DCD-AB04-2155DC36C2E3}" dt="2023-01-18T04:12:46.793" v="117" actId="20577"/>
        <pc:sldMkLst>
          <pc:docMk/>
          <pc:sldMk cId="590999739" sldId="531"/>
        </pc:sldMkLst>
        <pc:spChg chg="add del mod">
          <ac:chgData name="hr.deepika13@outlook.com" userId="550c0dca173b0009" providerId="LiveId" clId="{A393FC13-9958-4DCD-AB04-2155DC36C2E3}" dt="2023-01-18T04:12:14.982" v="108"/>
          <ac:spMkLst>
            <pc:docMk/>
            <pc:sldMk cId="590999739" sldId="531"/>
            <ac:spMk id="3" creationId="{ED614B33-D229-3802-0B86-19DE922DE9D1}"/>
          </ac:spMkLst>
        </pc:spChg>
        <pc:spChg chg="mod">
          <ac:chgData name="hr.deepika13@outlook.com" userId="550c0dca173b0009" providerId="LiveId" clId="{A393FC13-9958-4DCD-AB04-2155DC36C2E3}" dt="2023-01-18T04:12:46.793" v="117" actId="20577"/>
          <ac:spMkLst>
            <pc:docMk/>
            <pc:sldMk cId="590999739" sldId="531"/>
            <ac:spMk id="7" creationId="{00000000-0000-0000-0000-000000000000}"/>
          </ac:spMkLst>
        </pc:spChg>
        <pc:picChg chg="add mod">
          <ac:chgData name="hr.deepika13@outlook.com" userId="550c0dca173b0009" providerId="LiveId" clId="{A393FC13-9958-4DCD-AB04-2155DC36C2E3}" dt="2023-01-18T04:12:25.722" v="112" actId="14100"/>
          <ac:picMkLst>
            <pc:docMk/>
            <pc:sldMk cId="590999739" sldId="531"/>
            <ac:picMk id="8" creationId="{D3510724-7FE8-2B04-0D0A-C0E0785F439B}"/>
          </ac:picMkLst>
        </pc:picChg>
        <pc:picChg chg="del">
          <ac:chgData name="hr.deepika13@outlook.com" userId="550c0dca173b0009" providerId="LiveId" clId="{A393FC13-9958-4DCD-AB04-2155DC36C2E3}" dt="2023-01-18T04:12:12.090" v="107" actId="478"/>
          <ac:picMkLst>
            <pc:docMk/>
            <pc:sldMk cId="590999739" sldId="531"/>
            <ac:picMk id="9" creationId="{00000000-0000-0000-0000-000000000000}"/>
          </ac:picMkLst>
        </pc:picChg>
      </pc:sldChg>
      <pc:sldChg chg="addSp delSp modSp add mod">
        <pc:chgData name="hr.deepika13@outlook.com" userId="550c0dca173b0009" providerId="LiveId" clId="{A393FC13-9958-4DCD-AB04-2155DC36C2E3}" dt="2023-01-18T04:19:51.302" v="142" actId="20577"/>
        <pc:sldMkLst>
          <pc:docMk/>
          <pc:sldMk cId="761771214" sldId="532"/>
        </pc:sldMkLst>
        <pc:spChg chg="add del mod">
          <ac:chgData name="hr.deepika13@outlook.com" userId="550c0dca173b0009" providerId="LiveId" clId="{A393FC13-9958-4DCD-AB04-2155DC36C2E3}" dt="2023-01-18T04:19:35.415" v="132"/>
          <ac:spMkLst>
            <pc:docMk/>
            <pc:sldMk cId="761771214" sldId="532"/>
            <ac:spMk id="3" creationId="{B6DA1907-2ACE-8B68-51F3-39114603E7E9}"/>
          </ac:spMkLst>
        </pc:spChg>
        <pc:spChg chg="mod">
          <ac:chgData name="hr.deepika13@outlook.com" userId="550c0dca173b0009" providerId="LiveId" clId="{A393FC13-9958-4DCD-AB04-2155DC36C2E3}" dt="2023-01-18T04:19:51.302" v="142" actId="20577"/>
          <ac:spMkLst>
            <pc:docMk/>
            <pc:sldMk cId="761771214" sldId="532"/>
            <ac:spMk id="7" creationId="{00000000-0000-0000-0000-000000000000}"/>
          </ac:spMkLst>
        </pc:spChg>
        <pc:picChg chg="del">
          <ac:chgData name="hr.deepika13@outlook.com" userId="550c0dca173b0009" providerId="LiveId" clId="{A393FC13-9958-4DCD-AB04-2155DC36C2E3}" dt="2023-01-18T04:19:22.099" v="131" actId="478"/>
          <ac:picMkLst>
            <pc:docMk/>
            <pc:sldMk cId="761771214" sldId="532"/>
            <ac:picMk id="8" creationId="{D3510724-7FE8-2B04-0D0A-C0E0785F439B}"/>
          </ac:picMkLst>
        </pc:picChg>
        <pc:picChg chg="add mod">
          <ac:chgData name="hr.deepika13@outlook.com" userId="550c0dca173b0009" providerId="LiveId" clId="{A393FC13-9958-4DCD-AB04-2155DC36C2E3}" dt="2023-01-18T04:19:41.118" v="134" actId="14100"/>
          <ac:picMkLst>
            <pc:docMk/>
            <pc:sldMk cId="761771214" sldId="532"/>
            <ac:picMk id="9" creationId="{4083C8A8-1AD1-2A82-3F4A-E1FB6749BBCD}"/>
          </ac:picMkLst>
        </pc:picChg>
      </pc:sldChg>
      <pc:sldChg chg="modSp add mod">
        <pc:chgData name="hr.deepika13@outlook.com" userId="550c0dca173b0009" providerId="LiveId" clId="{A393FC13-9958-4DCD-AB04-2155DC36C2E3}" dt="2023-01-18T04:31:05.535" v="224" actId="20577"/>
        <pc:sldMkLst>
          <pc:docMk/>
          <pc:sldMk cId="672193443" sldId="533"/>
        </pc:sldMkLst>
        <pc:spChg chg="mod">
          <ac:chgData name="hr.deepika13@outlook.com" userId="550c0dca173b0009" providerId="LiveId" clId="{A393FC13-9958-4DCD-AB04-2155DC36C2E3}" dt="2023-01-18T04:31:05.535" v="224" actId="20577"/>
          <ac:spMkLst>
            <pc:docMk/>
            <pc:sldMk cId="672193443" sldId="533"/>
            <ac:spMk id="8" creationId="{47DA10FE-38BF-1C85-57F4-7F3DE825ED25}"/>
          </ac:spMkLst>
        </pc:spChg>
      </pc:sldChg>
      <pc:sldChg chg="addSp modSp add mod">
        <pc:chgData name="hr.deepika13@outlook.com" userId="550c0dca173b0009" providerId="LiveId" clId="{A393FC13-9958-4DCD-AB04-2155DC36C2E3}" dt="2023-01-29T14:24:40.859" v="586" actId="20577"/>
        <pc:sldMkLst>
          <pc:docMk/>
          <pc:sldMk cId="1967456380" sldId="534"/>
        </pc:sldMkLst>
        <pc:spChg chg="mod">
          <ac:chgData name="hr.deepika13@outlook.com" userId="550c0dca173b0009" providerId="LiveId" clId="{A393FC13-9958-4DCD-AB04-2155DC36C2E3}" dt="2023-01-29T14:24:18.235" v="580" actId="20577"/>
          <ac:spMkLst>
            <pc:docMk/>
            <pc:sldMk cId="1967456380" sldId="534"/>
            <ac:spMk id="3" creationId="{00000000-0000-0000-0000-000000000000}"/>
          </ac:spMkLst>
        </pc:spChg>
        <pc:spChg chg="mod">
          <ac:chgData name="hr.deepika13@outlook.com" userId="550c0dca173b0009" providerId="LiveId" clId="{A393FC13-9958-4DCD-AB04-2155DC36C2E3}" dt="2023-01-29T14:24:40.859" v="586" actId="20577"/>
          <ac:spMkLst>
            <pc:docMk/>
            <pc:sldMk cId="1967456380" sldId="534"/>
            <ac:spMk id="7" creationId="{00000000-0000-0000-0000-000000000000}"/>
          </ac:spMkLst>
        </pc:spChg>
        <pc:picChg chg="add mod">
          <ac:chgData name="hr.deepika13@outlook.com" userId="550c0dca173b0009" providerId="LiveId" clId="{A393FC13-9958-4DCD-AB04-2155DC36C2E3}" dt="2023-01-29T14:24:34.154" v="585" actId="14100"/>
          <ac:picMkLst>
            <pc:docMk/>
            <pc:sldMk cId="1967456380" sldId="534"/>
            <ac:picMk id="2" creationId="{6B112BE6-2947-F5AB-04EA-D03BCF890B50}"/>
          </ac:picMkLst>
        </pc:picChg>
      </pc:sldChg>
      <pc:sldChg chg="modSp add mod">
        <pc:chgData name="hr.deepika13@outlook.com" userId="550c0dca173b0009" providerId="LiveId" clId="{A393FC13-9958-4DCD-AB04-2155DC36C2E3}" dt="2023-01-29T14:48:38.167" v="742" actId="113"/>
        <pc:sldMkLst>
          <pc:docMk/>
          <pc:sldMk cId="3948960009" sldId="535"/>
        </pc:sldMkLst>
        <pc:spChg chg="mod">
          <ac:chgData name="hr.deepika13@outlook.com" userId="550c0dca173b0009" providerId="LiveId" clId="{A393FC13-9958-4DCD-AB04-2155DC36C2E3}" dt="2023-01-29T14:48:38.167" v="742" actId="113"/>
          <ac:spMkLst>
            <pc:docMk/>
            <pc:sldMk cId="3948960009" sldId="535"/>
            <ac:spMk id="3" creationId="{49303E30-A918-7704-A67B-65693B4CB9A3}"/>
          </ac:spMkLst>
        </pc:spChg>
      </pc:sldChg>
      <pc:sldChg chg="modSp add mod">
        <pc:chgData name="hr.deepika13@outlook.com" userId="550c0dca173b0009" providerId="LiveId" clId="{A393FC13-9958-4DCD-AB04-2155DC36C2E3}" dt="2023-01-29T14:53:10.634" v="792" actId="20577"/>
        <pc:sldMkLst>
          <pc:docMk/>
          <pc:sldMk cId="2360112215" sldId="536"/>
        </pc:sldMkLst>
        <pc:spChg chg="mod">
          <ac:chgData name="hr.deepika13@outlook.com" userId="550c0dca173b0009" providerId="LiveId" clId="{A393FC13-9958-4DCD-AB04-2155DC36C2E3}" dt="2023-01-29T14:53:10.634" v="792" actId="20577"/>
          <ac:spMkLst>
            <pc:docMk/>
            <pc:sldMk cId="2360112215" sldId="536"/>
            <ac:spMk id="3" creationId="{49303E30-A918-7704-A67B-65693B4CB9A3}"/>
          </ac:spMkLst>
        </pc:spChg>
        <pc:picChg chg="mod">
          <ac:chgData name="hr.deepika13@outlook.com" userId="550c0dca173b0009" providerId="LiveId" clId="{A393FC13-9958-4DCD-AB04-2155DC36C2E3}" dt="2023-01-29T14:49:24.319" v="746" actId="1076"/>
          <ac:picMkLst>
            <pc:docMk/>
            <pc:sldMk cId="2360112215" sldId="536"/>
            <ac:picMk id="10" creationId="{EC2F3302-9DFF-84CE-D23C-49153AFC64AE}"/>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8E894EF-B93C-4B6D-8FB8-8960BCB5A269}" type="datetimeFigureOut">
              <a:rPr lang="en-US" smtClean="0"/>
              <a:pPr/>
              <a:t>28-May-24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14A4A95-7A0B-4549-9352-6E6525D64E4D}"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407A98-9A18-4E47-AF94-789022A0201E}" type="datetimeFigureOut">
              <a:rPr lang="en-US" smtClean="0"/>
              <a:pPr/>
              <a:t>28-May-24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5F52E-BA8C-4FAB-BCFA-C67A14D9CE22}" type="slidenum">
              <a:rPr lang="en-US" smtClean="0"/>
              <a:pPr/>
              <a:t>‹#›</a:t>
            </a:fld>
            <a:endParaRPr lang="en-US"/>
          </a:p>
        </p:txBody>
      </p:sp>
    </p:spTree>
    <p:extLst>
      <p:ext uri="{BB962C8B-B14F-4D97-AF65-F5344CB8AC3E}">
        <p14:creationId xmlns:p14="http://schemas.microsoft.com/office/powerpoint/2010/main" val="18764602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effectLst/>
                <a:latin typeface="Times New Roman" panose="02020603050405020304" pitchFamily="18" charset="0"/>
                <a:cs typeface="Times New Roman" panose="02020603050405020304" pitchFamily="18" charset="0"/>
              </a:rPr>
              <a:t>In some cases, the digital customer journey can extend beyond the act of purchase or subscription; to customer loyalty. For example, the brand may offer personalized post-sale offers or adapted content to improve the buyer’s knowledge and experience of their newly purchased product.</a:t>
            </a:r>
          </a:p>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53</a:t>
            </a:fld>
            <a:endParaRPr lang="en-US"/>
          </a:p>
        </p:txBody>
      </p:sp>
    </p:spTree>
    <p:extLst>
      <p:ext uri="{BB962C8B-B14F-4D97-AF65-F5344CB8AC3E}">
        <p14:creationId xmlns:p14="http://schemas.microsoft.com/office/powerpoint/2010/main" val="5765433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effectLst/>
                <a:latin typeface="Times New Roman" panose="02020603050405020304" pitchFamily="18" charset="0"/>
                <a:cs typeface="Times New Roman" panose="02020603050405020304" pitchFamily="18" charset="0"/>
              </a:rPr>
              <a:t>In some cases, the digital customer journey can extend beyond the act of purchase or subscription; to customer loyalty. For example, the brand may offer personalized post-sale offers or adapted content to improve the buyer’s knowledge and experience of their newly purchased product.</a:t>
            </a:r>
          </a:p>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54</a:t>
            </a:fld>
            <a:endParaRPr lang="en-US"/>
          </a:p>
        </p:txBody>
      </p:sp>
    </p:spTree>
    <p:extLst>
      <p:ext uri="{BB962C8B-B14F-4D97-AF65-F5344CB8AC3E}">
        <p14:creationId xmlns:p14="http://schemas.microsoft.com/office/powerpoint/2010/main" val="3722455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28530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65</a:t>
            </a:fld>
            <a:endParaRPr lang="en-US"/>
          </a:p>
        </p:txBody>
      </p:sp>
    </p:spTree>
    <p:extLst>
      <p:ext uri="{BB962C8B-B14F-4D97-AF65-F5344CB8AC3E}">
        <p14:creationId xmlns:p14="http://schemas.microsoft.com/office/powerpoint/2010/main" val="2380332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66</a:t>
            </a:fld>
            <a:endParaRPr lang="en-US"/>
          </a:p>
        </p:txBody>
      </p:sp>
    </p:spTree>
    <p:extLst>
      <p:ext uri="{BB962C8B-B14F-4D97-AF65-F5344CB8AC3E}">
        <p14:creationId xmlns:p14="http://schemas.microsoft.com/office/powerpoint/2010/main" val="42305601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67</a:t>
            </a:fld>
            <a:endParaRPr lang="en-US"/>
          </a:p>
        </p:txBody>
      </p:sp>
    </p:spTree>
    <p:extLst>
      <p:ext uri="{BB962C8B-B14F-4D97-AF65-F5344CB8AC3E}">
        <p14:creationId xmlns:p14="http://schemas.microsoft.com/office/powerpoint/2010/main" val="1455585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46882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11</a:t>
            </a:fld>
            <a:endParaRPr lang="en-US"/>
          </a:p>
        </p:txBody>
      </p:sp>
    </p:spTree>
    <p:extLst>
      <p:ext uri="{BB962C8B-B14F-4D97-AF65-F5344CB8AC3E}">
        <p14:creationId xmlns:p14="http://schemas.microsoft.com/office/powerpoint/2010/main" val="614780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12</a:t>
            </a:fld>
            <a:endParaRPr lang="en-US"/>
          </a:p>
        </p:txBody>
      </p:sp>
    </p:spTree>
    <p:extLst>
      <p:ext uri="{BB962C8B-B14F-4D97-AF65-F5344CB8AC3E}">
        <p14:creationId xmlns:p14="http://schemas.microsoft.com/office/powerpoint/2010/main" val="3137798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25368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In essence, this extension to non-Internet channels helps to differentiate digital marketing from online marketing, another catch-all term for the marketing methods mentioned above, which strictly occur online.</a:t>
            </a:r>
          </a:p>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25</a:t>
            </a:fld>
            <a:endParaRPr lang="en-US"/>
          </a:p>
        </p:txBody>
      </p:sp>
    </p:spTree>
    <p:extLst>
      <p:ext uri="{BB962C8B-B14F-4D97-AF65-F5344CB8AC3E}">
        <p14:creationId xmlns:p14="http://schemas.microsoft.com/office/powerpoint/2010/main" val="383045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algn="l" fontAlgn="base"/>
            <a:r>
              <a:rPr lang="en-US" b="1" i="0" dirty="0">
                <a:solidFill>
                  <a:srgbClr val="333333"/>
                </a:solidFill>
                <a:effectLst/>
                <a:latin typeface="Arimo"/>
              </a:rPr>
              <a:t>1. Digital devices</a:t>
            </a:r>
            <a:endParaRPr lang="en-US" b="0" i="0" dirty="0">
              <a:solidFill>
                <a:srgbClr val="333333"/>
              </a:solidFill>
              <a:effectLst/>
              <a:latin typeface="Arimo"/>
            </a:endParaRPr>
          </a:p>
          <a:p>
            <a:pPr algn="l" fontAlgn="base"/>
            <a:r>
              <a:rPr lang="en-US" b="0" i="0" dirty="0">
                <a:solidFill>
                  <a:srgbClr val="666666"/>
                </a:solidFill>
                <a:effectLst/>
                <a:latin typeface="Arimo"/>
              </a:rPr>
              <a:t>This device helps the audiences to interact with the brands through various digital methods. </a:t>
            </a:r>
          </a:p>
          <a:p>
            <a:pPr algn="l" fontAlgn="base"/>
            <a:r>
              <a:rPr lang="en-US" b="0" i="0" dirty="0">
                <a:solidFill>
                  <a:srgbClr val="666666"/>
                </a:solidFill>
                <a:effectLst/>
                <a:latin typeface="Arimo"/>
              </a:rPr>
              <a:t>The various digital devices include: </a:t>
            </a:r>
          </a:p>
          <a:p>
            <a:pPr algn="l" fontAlgn="base">
              <a:buFont typeface="Arial" panose="020B0604020202020204" pitchFamily="34" charset="0"/>
              <a:buChar char="•"/>
            </a:pPr>
            <a:r>
              <a:rPr lang="en-US" b="0" i="0" dirty="0">
                <a:solidFill>
                  <a:srgbClr val="666666"/>
                </a:solidFill>
                <a:effectLst/>
                <a:latin typeface="Arimo"/>
              </a:rPr>
              <a:t>Mobile phones</a:t>
            </a:r>
          </a:p>
          <a:p>
            <a:pPr algn="l" fontAlgn="base">
              <a:buFont typeface="Arial" panose="020B0604020202020204" pitchFamily="34" charset="0"/>
              <a:buChar char="•"/>
            </a:pPr>
            <a:r>
              <a:rPr lang="en-US" b="0" i="0" dirty="0">
                <a:solidFill>
                  <a:srgbClr val="666666"/>
                </a:solidFill>
                <a:effectLst/>
                <a:latin typeface="Arimo"/>
              </a:rPr>
              <a:t> Laptops,</a:t>
            </a:r>
          </a:p>
          <a:p>
            <a:pPr algn="l" fontAlgn="base">
              <a:buFont typeface="Arial" panose="020B0604020202020204" pitchFamily="34" charset="0"/>
              <a:buChar char="•"/>
            </a:pPr>
            <a:r>
              <a:rPr lang="en-US" b="0" i="0" dirty="0">
                <a:solidFill>
                  <a:srgbClr val="666666"/>
                </a:solidFill>
                <a:effectLst/>
                <a:latin typeface="Arimo"/>
              </a:rPr>
              <a:t>Gaming devices</a:t>
            </a:r>
          </a:p>
          <a:p>
            <a:pPr algn="l" fontAlgn="base">
              <a:buFont typeface="Arial" panose="020B0604020202020204" pitchFamily="34" charset="0"/>
              <a:buChar char="•"/>
            </a:pPr>
            <a:r>
              <a:rPr lang="en-US" b="0" i="0" dirty="0">
                <a:solidFill>
                  <a:srgbClr val="666666"/>
                </a:solidFill>
                <a:effectLst/>
                <a:latin typeface="Arimo"/>
              </a:rPr>
              <a:t> Television.</a:t>
            </a:r>
          </a:p>
          <a:p>
            <a:pPr algn="l" fontAlgn="base"/>
            <a:r>
              <a:rPr lang="en-US" b="0" i="0" dirty="0">
                <a:solidFill>
                  <a:srgbClr val="666666"/>
                </a:solidFill>
                <a:effectLst/>
                <a:latin typeface="Arimo"/>
              </a:rPr>
              <a:t>These devices help customers to stay connected with brands constantly.</a:t>
            </a:r>
          </a:p>
          <a:p>
            <a:endParaRPr lang="en-IN" dirty="0"/>
          </a:p>
          <a:p>
            <a:pPr algn="l" fontAlgn="base"/>
            <a:r>
              <a:rPr lang="en-US" b="1" i="0" dirty="0">
                <a:solidFill>
                  <a:srgbClr val="333333"/>
                </a:solidFill>
                <a:effectLst/>
                <a:latin typeface="Arimo"/>
              </a:rPr>
              <a:t>2. Digital platform</a:t>
            </a:r>
            <a:endParaRPr lang="en-US" b="0" i="0" dirty="0">
              <a:solidFill>
                <a:srgbClr val="333333"/>
              </a:solidFill>
              <a:effectLst/>
              <a:latin typeface="Arimo"/>
            </a:endParaRPr>
          </a:p>
          <a:p>
            <a:pPr algn="l" fontAlgn="base"/>
            <a:r>
              <a:rPr lang="en-US" b="0" i="0" dirty="0">
                <a:solidFill>
                  <a:srgbClr val="666666"/>
                </a:solidFill>
                <a:effectLst/>
                <a:latin typeface="Arimo"/>
              </a:rPr>
              <a:t>A browser works as a medium that helps to create interactions between brands and customers. </a:t>
            </a:r>
          </a:p>
          <a:p>
            <a:pPr algn="l" fontAlgn="base"/>
            <a:r>
              <a:rPr lang="en-US" b="0" i="0" dirty="0">
                <a:solidFill>
                  <a:srgbClr val="666666"/>
                </a:solidFill>
                <a:effectLst/>
                <a:latin typeface="Arimo"/>
              </a:rPr>
              <a:t>Among digital platforms, social media is the largest and it has users more than half of the world population. Reports say that social media receive 950,000 new users each day.</a:t>
            </a:r>
          </a:p>
          <a:p>
            <a:pPr algn="l" fontAlgn="base"/>
            <a:r>
              <a:rPr lang="en-US" b="0" i="0" dirty="0">
                <a:solidFill>
                  <a:srgbClr val="666666"/>
                </a:solidFill>
                <a:effectLst/>
                <a:latin typeface="Arimo"/>
              </a:rPr>
              <a:t>Applications and browsers digital platforms include:</a:t>
            </a:r>
          </a:p>
          <a:p>
            <a:pPr algn="l" fontAlgn="base">
              <a:buFont typeface="Arial" panose="020B0604020202020204" pitchFamily="34" charset="0"/>
              <a:buChar char="•"/>
            </a:pPr>
            <a:r>
              <a:rPr lang="en-US" b="0" i="0" dirty="0">
                <a:solidFill>
                  <a:srgbClr val="666666"/>
                </a:solidFill>
                <a:effectLst/>
                <a:latin typeface="Arimo"/>
              </a:rPr>
              <a:t>Google</a:t>
            </a:r>
          </a:p>
          <a:p>
            <a:pPr algn="l" fontAlgn="base">
              <a:buFont typeface="Arial" panose="020B0604020202020204" pitchFamily="34" charset="0"/>
              <a:buChar char="•"/>
            </a:pPr>
            <a:r>
              <a:rPr lang="en-US" b="0" i="0" dirty="0">
                <a:solidFill>
                  <a:srgbClr val="666666"/>
                </a:solidFill>
                <a:effectLst/>
                <a:latin typeface="Arimo"/>
              </a:rPr>
              <a:t>YouTube</a:t>
            </a:r>
          </a:p>
          <a:p>
            <a:pPr algn="l" fontAlgn="base">
              <a:buFont typeface="Arial" panose="020B0604020202020204" pitchFamily="34" charset="0"/>
              <a:buChar char="•"/>
            </a:pPr>
            <a:r>
              <a:rPr lang="en-US" b="0" i="0" dirty="0">
                <a:solidFill>
                  <a:srgbClr val="666666"/>
                </a:solidFill>
                <a:effectLst/>
                <a:latin typeface="Arimo"/>
              </a:rPr>
              <a:t> Twitter</a:t>
            </a:r>
          </a:p>
          <a:p>
            <a:pPr algn="l" fontAlgn="base">
              <a:buFont typeface="Arial" panose="020B0604020202020204" pitchFamily="34" charset="0"/>
              <a:buChar char="•"/>
            </a:pPr>
            <a:r>
              <a:rPr lang="en-US" b="0" i="0" dirty="0">
                <a:solidFill>
                  <a:srgbClr val="666666"/>
                </a:solidFill>
                <a:effectLst/>
                <a:latin typeface="Arimo"/>
              </a:rPr>
              <a:t> LinkedIn</a:t>
            </a:r>
          </a:p>
          <a:p>
            <a:pPr algn="l" fontAlgn="base">
              <a:buFont typeface="Arial" panose="020B0604020202020204" pitchFamily="34" charset="0"/>
              <a:buChar char="•"/>
            </a:pPr>
            <a:r>
              <a:rPr lang="en-US" b="0" i="0" dirty="0">
                <a:solidFill>
                  <a:srgbClr val="666666"/>
                </a:solidFill>
                <a:effectLst/>
                <a:latin typeface="Arimo"/>
              </a:rPr>
              <a:t>Facebook</a:t>
            </a:r>
          </a:p>
          <a:p>
            <a:endParaRPr lang="en-IN" dirty="0"/>
          </a:p>
          <a:p>
            <a:pPr algn="l" fontAlgn="base"/>
            <a:r>
              <a:rPr lang="en-US" b="1" i="0" dirty="0">
                <a:solidFill>
                  <a:srgbClr val="333333"/>
                </a:solidFill>
                <a:effectLst/>
                <a:latin typeface="Arimo"/>
              </a:rPr>
              <a:t>3. Digital media</a:t>
            </a:r>
            <a:endParaRPr lang="en-US" b="0" i="0" dirty="0">
              <a:solidFill>
                <a:srgbClr val="333333"/>
              </a:solidFill>
              <a:effectLst/>
              <a:latin typeface="Arimo"/>
            </a:endParaRPr>
          </a:p>
          <a:p>
            <a:pPr algn="l" fontAlgn="base"/>
            <a:r>
              <a:rPr lang="en-US" b="0" i="0" dirty="0">
                <a:solidFill>
                  <a:srgbClr val="666666"/>
                </a:solidFill>
                <a:effectLst/>
                <a:latin typeface="Arimo"/>
              </a:rPr>
              <a:t>This refers to paid, and owned communications channels which helps to build engagement with the target market using several ways includes,</a:t>
            </a:r>
          </a:p>
          <a:p>
            <a:pPr algn="l" fontAlgn="base">
              <a:buFont typeface="Arial" panose="020B0604020202020204" pitchFamily="34" charset="0"/>
              <a:buChar char="•"/>
            </a:pPr>
            <a:r>
              <a:rPr lang="en-US" b="0" i="0" dirty="0">
                <a:solidFill>
                  <a:srgbClr val="666666"/>
                </a:solidFill>
                <a:effectLst/>
                <a:latin typeface="Arimo"/>
              </a:rPr>
              <a:t>Advertising emails</a:t>
            </a:r>
          </a:p>
          <a:p>
            <a:pPr algn="l" fontAlgn="base">
              <a:buFont typeface="Arial" panose="020B0604020202020204" pitchFamily="34" charset="0"/>
              <a:buChar char="•"/>
            </a:pPr>
            <a:r>
              <a:rPr lang="en-US" b="0" i="0" dirty="0">
                <a:solidFill>
                  <a:srgbClr val="666666"/>
                </a:solidFill>
                <a:effectLst/>
                <a:latin typeface="Arimo"/>
              </a:rPr>
              <a:t>Messaging</a:t>
            </a:r>
          </a:p>
          <a:p>
            <a:pPr algn="l" fontAlgn="base">
              <a:buFont typeface="Arial" panose="020B0604020202020204" pitchFamily="34" charset="0"/>
              <a:buChar char="•"/>
            </a:pPr>
            <a:r>
              <a:rPr lang="en-US" b="0" i="0" dirty="0">
                <a:solidFill>
                  <a:srgbClr val="666666"/>
                </a:solidFill>
                <a:effectLst/>
                <a:latin typeface="Arimo"/>
              </a:rPr>
              <a:t>Search engines</a:t>
            </a:r>
          </a:p>
          <a:p>
            <a:pPr algn="l" fontAlgn="base">
              <a:buFont typeface="Arial" panose="020B0604020202020204" pitchFamily="34" charset="0"/>
              <a:buChar char="•"/>
            </a:pPr>
            <a:r>
              <a:rPr lang="en-US" b="0" i="0" dirty="0">
                <a:solidFill>
                  <a:srgbClr val="666666"/>
                </a:solidFill>
                <a:effectLst/>
                <a:latin typeface="Arimo"/>
              </a:rPr>
              <a:t>Social networks.</a:t>
            </a:r>
          </a:p>
          <a:p>
            <a:endParaRPr lang="en-IN" dirty="0"/>
          </a:p>
          <a:p>
            <a:pPr algn="l" fontAlgn="base"/>
            <a:r>
              <a:rPr lang="en-US" b="1" i="0" dirty="0">
                <a:solidFill>
                  <a:srgbClr val="333333"/>
                </a:solidFill>
                <a:effectLst/>
                <a:latin typeface="Arimo"/>
              </a:rPr>
              <a:t>4. Digital data</a:t>
            </a:r>
            <a:endParaRPr lang="en-US" b="0" i="0" dirty="0">
              <a:solidFill>
                <a:srgbClr val="333333"/>
              </a:solidFill>
              <a:effectLst/>
              <a:latin typeface="Arimo"/>
            </a:endParaRPr>
          </a:p>
          <a:p>
            <a:pPr algn="l" fontAlgn="base"/>
            <a:r>
              <a:rPr lang="en-US" b="0" i="0" dirty="0">
                <a:solidFill>
                  <a:srgbClr val="666666"/>
                </a:solidFill>
                <a:effectLst/>
                <a:latin typeface="Arimo"/>
              </a:rPr>
              <a:t>This consists of customers profiles and engagement patterns with businesses. Collect data about consumers, which gives u the insight on their interest, and curate their buying decisions for promoting. This data is used for cross-selling, Improving user experience, and increasing customers buying rate. This analysis also helps to promote new products and its use cases.</a:t>
            </a:r>
          </a:p>
          <a:p>
            <a:pPr algn="l" fontAlgn="base"/>
            <a:r>
              <a:rPr lang="en-US" b="0" i="0" dirty="0">
                <a:solidFill>
                  <a:srgbClr val="666666"/>
                </a:solidFill>
                <a:effectLst/>
                <a:latin typeface="Arimo"/>
              </a:rPr>
              <a:t>Here are some of the ways to collect this data digitally such as:</a:t>
            </a:r>
          </a:p>
          <a:p>
            <a:pPr algn="l" fontAlgn="base">
              <a:buFont typeface="Arial" panose="020B0604020202020204" pitchFamily="34" charset="0"/>
              <a:buChar char="•"/>
            </a:pPr>
            <a:r>
              <a:rPr lang="en-US" b="0" i="0" dirty="0">
                <a:solidFill>
                  <a:srgbClr val="666666"/>
                </a:solidFill>
                <a:effectLst/>
                <a:latin typeface="Arimo"/>
              </a:rPr>
              <a:t> Website contacts form</a:t>
            </a:r>
          </a:p>
          <a:p>
            <a:pPr algn="l" fontAlgn="base">
              <a:buFont typeface="Arial" panose="020B0604020202020204" pitchFamily="34" charset="0"/>
              <a:buChar char="•"/>
            </a:pPr>
            <a:r>
              <a:rPr lang="en-US" b="0" i="0" dirty="0">
                <a:solidFill>
                  <a:srgbClr val="666666"/>
                </a:solidFill>
                <a:effectLst/>
                <a:latin typeface="Arimo"/>
              </a:rPr>
              <a:t> POS</a:t>
            </a:r>
          </a:p>
          <a:p>
            <a:pPr algn="l" fontAlgn="base">
              <a:buFont typeface="Arial" panose="020B0604020202020204" pitchFamily="34" charset="0"/>
              <a:buChar char="•"/>
            </a:pPr>
            <a:r>
              <a:rPr lang="en-US" b="0" i="0" dirty="0">
                <a:solidFill>
                  <a:srgbClr val="666666"/>
                </a:solidFill>
                <a:effectLst/>
                <a:latin typeface="Arimo"/>
              </a:rPr>
              <a:t> Contests</a:t>
            </a:r>
          </a:p>
          <a:p>
            <a:pPr algn="l" fontAlgn="base">
              <a:buFont typeface="Arial" panose="020B0604020202020204" pitchFamily="34" charset="0"/>
              <a:buChar char="•"/>
            </a:pPr>
            <a:r>
              <a:rPr lang="en-US" b="0" i="0" dirty="0">
                <a:solidFill>
                  <a:srgbClr val="666666"/>
                </a:solidFill>
                <a:effectLst/>
                <a:latin typeface="Arimo"/>
              </a:rPr>
              <a:t>Surveys,</a:t>
            </a:r>
          </a:p>
          <a:p>
            <a:pPr algn="l" fontAlgn="base">
              <a:buFont typeface="Arial" panose="020B0604020202020204" pitchFamily="34" charset="0"/>
              <a:buChar char="•"/>
            </a:pPr>
            <a:r>
              <a:rPr lang="en-US" b="0" i="0" dirty="0">
                <a:solidFill>
                  <a:srgbClr val="666666"/>
                </a:solidFill>
                <a:effectLst/>
                <a:latin typeface="Arimo"/>
              </a:rPr>
              <a:t>Event sign-ups</a:t>
            </a:r>
          </a:p>
          <a:p>
            <a:pPr algn="l" fontAlgn="base">
              <a:buFont typeface="Arial" panose="020B0604020202020204" pitchFamily="34" charset="0"/>
              <a:buChar char="•"/>
            </a:pPr>
            <a:r>
              <a:rPr lang="en-US" b="0" i="0" dirty="0">
                <a:solidFill>
                  <a:srgbClr val="666666"/>
                </a:solidFill>
                <a:effectLst/>
                <a:latin typeface="Arimo"/>
              </a:rPr>
              <a:t>App installation </a:t>
            </a:r>
          </a:p>
          <a:p>
            <a:endParaRPr lang="en-IN" dirty="0"/>
          </a:p>
          <a:p>
            <a:pPr algn="l" fontAlgn="base"/>
            <a:r>
              <a:rPr lang="en-US" b="1" i="0" dirty="0">
                <a:solidFill>
                  <a:srgbClr val="333333"/>
                </a:solidFill>
                <a:effectLst/>
                <a:latin typeface="Arimo"/>
              </a:rPr>
              <a:t>5. Digital technology</a:t>
            </a:r>
            <a:endParaRPr lang="en-US" b="0" i="0" dirty="0">
              <a:solidFill>
                <a:srgbClr val="333333"/>
              </a:solidFill>
              <a:effectLst/>
              <a:latin typeface="Arimo"/>
            </a:endParaRPr>
          </a:p>
          <a:p>
            <a:pPr algn="l" fontAlgn="base"/>
            <a:r>
              <a:rPr lang="en-US" b="0" i="0" dirty="0">
                <a:solidFill>
                  <a:srgbClr val="666666"/>
                </a:solidFill>
                <a:effectLst/>
                <a:latin typeface="Arimo"/>
              </a:rPr>
              <a:t>These are electronic tools, systems, devices and resources that help to generate, store or process data. For example, artificial intelligence, cloud computing, virtual reality, big data and Internet of Things. It focuses on building interactive experiences across various platforms.</a:t>
            </a:r>
          </a:p>
          <a:p>
            <a:pPr algn="l" fontAlgn="base"/>
            <a:r>
              <a:rPr lang="en-US" b="0" i="0" dirty="0">
                <a:solidFill>
                  <a:srgbClr val="666666"/>
                </a:solidFill>
                <a:effectLst/>
                <a:latin typeface="Arimo"/>
              </a:rPr>
              <a:t>Artificial Intelligence helps businesses to collect more data about their audience. Then, they use these data to offer:</a:t>
            </a:r>
          </a:p>
          <a:p>
            <a:pPr algn="l" fontAlgn="base">
              <a:buFont typeface="Arial" panose="020B0604020202020204" pitchFamily="34" charset="0"/>
              <a:buChar char="•"/>
            </a:pPr>
            <a:r>
              <a:rPr lang="en-US" b="0" i="0" dirty="0">
                <a:solidFill>
                  <a:srgbClr val="666666"/>
                </a:solidFill>
                <a:effectLst/>
                <a:latin typeface="Arimo"/>
              </a:rPr>
              <a:t> Predictive search</a:t>
            </a:r>
          </a:p>
          <a:p>
            <a:pPr algn="l" fontAlgn="base">
              <a:buFont typeface="Arial" panose="020B0604020202020204" pitchFamily="34" charset="0"/>
              <a:buChar char="•"/>
            </a:pPr>
            <a:r>
              <a:rPr lang="en-US" b="0" i="0" dirty="0">
                <a:solidFill>
                  <a:srgbClr val="666666"/>
                </a:solidFill>
                <a:effectLst/>
                <a:latin typeface="Arimo"/>
              </a:rPr>
              <a:t> Chatbots</a:t>
            </a:r>
          </a:p>
          <a:p>
            <a:pPr algn="l" fontAlgn="base">
              <a:buFont typeface="Arial" panose="020B0604020202020204" pitchFamily="34" charset="0"/>
              <a:buChar char="•"/>
            </a:pPr>
            <a:r>
              <a:rPr lang="en-US" b="0" i="0" dirty="0">
                <a:solidFill>
                  <a:srgbClr val="666666"/>
                </a:solidFill>
                <a:effectLst/>
                <a:latin typeface="Arimo"/>
              </a:rPr>
              <a:t> Recommendation engines</a:t>
            </a:r>
          </a:p>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26</a:t>
            </a:fld>
            <a:endParaRPr lang="en-US"/>
          </a:p>
        </p:txBody>
      </p:sp>
    </p:spTree>
    <p:extLst>
      <p:ext uri="{BB962C8B-B14F-4D97-AF65-F5344CB8AC3E}">
        <p14:creationId xmlns:p14="http://schemas.microsoft.com/office/powerpoint/2010/main" val="3290031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algn="l" fontAlgn="base"/>
            <a:r>
              <a:rPr lang="en-US" b="1" i="0" dirty="0">
                <a:solidFill>
                  <a:srgbClr val="333333"/>
                </a:solidFill>
                <a:effectLst/>
                <a:latin typeface="Arimo"/>
              </a:rPr>
              <a:t>1. Digital devices</a:t>
            </a:r>
            <a:endParaRPr lang="en-US" b="0" i="0" dirty="0">
              <a:solidFill>
                <a:srgbClr val="333333"/>
              </a:solidFill>
              <a:effectLst/>
              <a:latin typeface="Arimo"/>
            </a:endParaRPr>
          </a:p>
          <a:p>
            <a:pPr algn="l" fontAlgn="base"/>
            <a:r>
              <a:rPr lang="en-US" b="0" i="0" dirty="0">
                <a:solidFill>
                  <a:srgbClr val="666666"/>
                </a:solidFill>
                <a:effectLst/>
                <a:latin typeface="Arimo"/>
              </a:rPr>
              <a:t>This device helps the audiences to interact with the brands through various digital methods. </a:t>
            </a:r>
          </a:p>
          <a:p>
            <a:pPr algn="l" fontAlgn="base"/>
            <a:r>
              <a:rPr lang="en-US" b="0" i="0" dirty="0">
                <a:solidFill>
                  <a:srgbClr val="666666"/>
                </a:solidFill>
                <a:effectLst/>
                <a:latin typeface="Arimo"/>
              </a:rPr>
              <a:t>The various digital devices include: </a:t>
            </a:r>
          </a:p>
          <a:p>
            <a:pPr algn="l" fontAlgn="base">
              <a:buFont typeface="Arial" panose="020B0604020202020204" pitchFamily="34" charset="0"/>
              <a:buChar char="•"/>
            </a:pPr>
            <a:r>
              <a:rPr lang="en-US" b="0" i="0" dirty="0">
                <a:solidFill>
                  <a:srgbClr val="666666"/>
                </a:solidFill>
                <a:effectLst/>
                <a:latin typeface="Arimo"/>
              </a:rPr>
              <a:t>Mobile phones</a:t>
            </a:r>
          </a:p>
          <a:p>
            <a:pPr algn="l" fontAlgn="base">
              <a:buFont typeface="Arial" panose="020B0604020202020204" pitchFamily="34" charset="0"/>
              <a:buChar char="•"/>
            </a:pPr>
            <a:r>
              <a:rPr lang="en-US" b="0" i="0" dirty="0">
                <a:solidFill>
                  <a:srgbClr val="666666"/>
                </a:solidFill>
                <a:effectLst/>
                <a:latin typeface="Arimo"/>
              </a:rPr>
              <a:t> Laptops,</a:t>
            </a:r>
          </a:p>
          <a:p>
            <a:pPr algn="l" fontAlgn="base">
              <a:buFont typeface="Arial" panose="020B0604020202020204" pitchFamily="34" charset="0"/>
              <a:buChar char="•"/>
            </a:pPr>
            <a:r>
              <a:rPr lang="en-US" b="0" i="0" dirty="0">
                <a:solidFill>
                  <a:srgbClr val="666666"/>
                </a:solidFill>
                <a:effectLst/>
                <a:latin typeface="Arimo"/>
              </a:rPr>
              <a:t>Gaming devices</a:t>
            </a:r>
          </a:p>
          <a:p>
            <a:pPr algn="l" fontAlgn="base">
              <a:buFont typeface="Arial" panose="020B0604020202020204" pitchFamily="34" charset="0"/>
              <a:buChar char="•"/>
            </a:pPr>
            <a:r>
              <a:rPr lang="en-US" b="0" i="0" dirty="0">
                <a:solidFill>
                  <a:srgbClr val="666666"/>
                </a:solidFill>
                <a:effectLst/>
                <a:latin typeface="Arimo"/>
              </a:rPr>
              <a:t> Television.</a:t>
            </a:r>
          </a:p>
          <a:p>
            <a:pPr algn="l" fontAlgn="base"/>
            <a:r>
              <a:rPr lang="en-US" b="0" i="0" dirty="0">
                <a:solidFill>
                  <a:srgbClr val="666666"/>
                </a:solidFill>
                <a:effectLst/>
                <a:latin typeface="Arimo"/>
              </a:rPr>
              <a:t>These devices help customers to stay connected with brands constantly.</a:t>
            </a:r>
          </a:p>
          <a:p>
            <a:endParaRPr lang="en-IN" dirty="0"/>
          </a:p>
          <a:p>
            <a:pPr algn="l" fontAlgn="base"/>
            <a:r>
              <a:rPr lang="en-US" b="1" i="0" dirty="0">
                <a:solidFill>
                  <a:srgbClr val="333333"/>
                </a:solidFill>
                <a:effectLst/>
                <a:latin typeface="Arimo"/>
              </a:rPr>
              <a:t>2. Digital platform</a:t>
            </a:r>
            <a:endParaRPr lang="en-US" b="0" i="0" dirty="0">
              <a:solidFill>
                <a:srgbClr val="333333"/>
              </a:solidFill>
              <a:effectLst/>
              <a:latin typeface="Arimo"/>
            </a:endParaRPr>
          </a:p>
          <a:p>
            <a:pPr algn="l" fontAlgn="base"/>
            <a:r>
              <a:rPr lang="en-US" b="0" i="0" dirty="0">
                <a:solidFill>
                  <a:srgbClr val="666666"/>
                </a:solidFill>
                <a:effectLst/>
                <a:latin typeface="Arimo"/>
              </a:rPr>
              <a:t>A browser works as a medium that helps to create interactions between brands and customers. </a:t>
            </a:r>
          </a:p>
          <a:p>
            <a:pPr algn="l" fontAlgn="base"/>
            <a:r>
              <a:rPr lang="en-US" b="0" i="0" dirty="0">
                <a:solidFill>
                  <a:srgbClr val="666666"/>
                </a:solidFill>
                <a:effectLst/>
                <a:latin typeface="Arimo"/>
              </a:rPr>
              <a:t>Among digital platforms, social media is the largest and it has users more than half of the world population. Reports say that social media receive 950,000 new users each day.</a:t>
            </a:r>
          </a:p>
          <a:p>
            <a:pPr algn="l" fontAlgn="base"/>
            <a:r>
              <a:rPr lang="en-US" b="0" i="0" dirty="0">
                <a:solidFill>
                  <a:srgbClr val="666666"/>
                </a:solidFill>
                <a:effectLst/>
                <a:latin typeface="Arimo"/>
              </a:rPr>
              <a:t>Applications and browsers digital platforms include:</a:t>
            </a:r>
          </a:p>
          <a:p>
            <a:pPr algn="l" fontAlgn="base">
              <a:buFont typeface="Arial" panose="020B0604020202020204" pitchFamily="34" charset="0"/>
              <a:buChar char="•"/>
            </a:pPr>
            <a:r>
              <a:rPr lang="en-US" b="0" i="0" dirty="0">
                <a:solidFill>
                  <a:srgbClr val="666666"/>
                </a:solidFill>
                <a:effectLst/>
                <a:latin typeface="Arimo"/>
              </a:rPr>
              <a:t>Google</a:t>
            </a:r>
          </a:p>
          <a:p>
            <a:pPr algn="l" fontAlgn="base">
              <a:buFont typeface="Arial" panose="020B0604020202020204" pitchFamily="34" charset="0"/>
              <a:buChar char="•"/>
            </a:pPr>
            <a:r>
              <a:rPr lang="en-US" b="0" i="0" dirty="0">
                <a:solidFill>
                  <a:srgbClr val="666666"/>
                </a:solidFill>
                <a:effectLst/>
                <a:latin typeface="Arimo"/>
              </a:rPr>
              <a:t>YouTube</a:t>
            </a:r>
          </a:p>
          <a:p>
            <a:pPr algn="l" fontAlgn="base">
              <a:buFont typeface="Arial" panose="020B0604020202020204" pitchFamily="34" charset="0"/>
              <a:buChar char="•"/>
            </a:pPr>
            <a:r>
              <a:rPr lang="en-US" b="0" i="0" dirty="0">
                <a:solidFill>
                  <a:srgbClr val="666666"/>
                </a:solidFill>
                <a:effectLst/>
                <a:latin typeface="Arimo"/>
              </a:rPr>
              <a:t> Twitter</a:t>
            </a:r>
          </a:p>
          <a:p>
            <a:pPr algn="l" fontAlgn="base">
              <a:buFont typeface="Arial" panose="020B0604020202020204" pitchFamily="34" charset="0"/>
              <a:buChar char="•"/>
            </a:pPr>
            <a:r>
              <a:rPr lang="en-US" b="0" i="0" dirty="0">
                <a:solidFill>
                  <a:srgbClr val="666666"/>
                </a:solidFill>
                <a:effectLst/>
                <a:latin typeface="Arimo"/>
              </a:rPr>
              <a:t> LinkedIn</a:t>
            </a:r>
          </a:p>
          <a:p>
            <a:pPr algn="l" fontAlgn="base">
              <a:buFont typeface="Arial" panose="020B0604020202020204" pitchFamily="34" charset="0"/>
              <a:buChar char="•"/>
            </a:pPr>
            <a:r>
              <a:rPr lang="en-US" b="0" i="0" dirty="0">
                <a:solidFill>
                  <a:srgbClr val="666666"/>
                </a:solidFill>
                <a:effectLst/>
                <a:latin typeface="Arimo"/>
              </a:rPr>
              <a:t>Facebook</a:t>
            </a:r>
          </a:p>
          <a:p>
            <a:endParaRPr lang="en-IN" dirty="0"/>
          </a:p>
          <a:p>
            <a:pPr algn="l" fontAlgn="base"/>
            <a:r>
              <a:rPr lang="en-US" b="1" i="0" dirty="0">
                <a:solidFill>
                  <a:srgbClr val="333333"/>
                </a:solidFill>
                <a:effectLst/>
                <a:latin typeface="Arimo"/>
              </a:rPr>
              <a:t>3. Digital media</a:t>
            </a:r>
            <a:endParaRPr lang="en-US" b="0" i="0" dirty="0">
              <a:solidFill>
                <a:srgbClr val="333333"/>
              </a:solidFill>
              <a:effectLst/>
              <a:latin typeface="Arimo"/>
            </a:endParaRPr>
          </a:p>
          <a:p>
            <a:pPr algn="l" fontAlgn="base"/>
            <a:r>
              <a:rPr lang="en-US" b="0" i="0" dirty="0">
                <a:solidFill>
                  <a:srgbClr val="666666"/>
                </a:solidFill>
                <a:effectLst/>
                <a:latin typeface="Arimo"/>
              </a:rPr>
              <a:t>This refers to paid, and owned communications channels which helps to build engagement with the target market using several ways includes,</a:t>
            </a:r>
          </a:p>
          <a:p>
            <a:pPr algn="l" fontAlgn="base">
              <a:buFont typeface="Arial" panose="020B0604020202020204" pitchFamily="34" charset="0"/>
              <a:buChar char="•"/>
            </a:pPr>
            <a:r>
              <a:rPr lang="en-US" b="0" i="0" dirty="0">
                <a:solidFill>
                  <a:srgbClr val="666666"/>
                </a:solidFill>
                <a:effectLst/>
                <a:latin typeface="Arimo"/>
              </a:rPr>
              <a:t>Advertising emails</a:t>
            </a:r>
          </a:p>
          <a:p>
            <a:pPr algn="l" fontAlgn="base">
              <a:buFont typeface="Arial" panose="020B0604020202020204" pitchFamily="34" charset="0"/>
              <a:buChar char="•"/>
            </a:pPr>
            <a:r>
              <a:rPr lang="en-US" b="0" i="0" dirty="0">
                <a:solidFill>
                  <a:srgbClr val="666666"/>
                </a:solidFill>
                <a:effectLst/>
                <a:latin typeface="Arimo"/>
              </a:rPr>
              <a:t>Messaging</a:t>
            </a:r>
          </a:p>
          <a:p>
            <a:pPr algn="l" fontAlgn="base">
              <a:buFont typeface="Arial" panose="020B0604020202020204" pitchFamily="34" charset="0"/>
              <a:buChar char="•"/>
            </a:pPr>
            <a:r>
              <a:rPr lang="en-US" b="0" i="0" dirty="0">
                <a:solidFill>
                  <a:srgbClr val="666666"/>
                </a:solidFill>
                <a:effectLst/>
                <a:latin typeface="Arimo"/>
              </a:rPr>
              <a:t>Search engines</a:t>
            </a:r>
          </a:p>
          <a:p>
            <a:pPr algn="l" fontAlgn="base">
              <a:buFont typeface="Arial" panose="020B0604020202020204" pitchFamily="34" charset="0"/>
              <a:buChar char="•"/>
            </a:pPr>
            <a:r>
              <a:rPr lang="en-US" b="0" i="0" dirty="0">
                <a:solidFill>
                  <a:srgbClr val="666666"/>
                </a:solidFill>
                <a:effectLst/>
                <a:latin typeface="Arimo"/>
              </a:rPr>
              <a:t>Social networks.</a:t>
            </a:r>
          </a:p>
          <a:p>
            <a:endParaRPr lang="en-IN" dirty="0"/>
          </a:p>
          <a:p>
            <a:pPr algn="l" fontAlgn="base"/>
            <a:r>
              <a:rPr lang="en-US" b="1" i="0" dirty="0">
                <a:solidFill>
                  <a:srgbClr val="333333"/>
                </a:solidFill>
                <a:effectLst/>
                <a:latin typeface="Arimo"/>
              </a:rPr>
              <a:t>4. Digital data</a:t>
            </a:r>
            <a:endParaRPr lang="en-US" b="0" i="0" dirty="0">
              <a:solidFill>
                <a:srgbClr val="333333"/>
              </a:solidFill>
              <a:effectLst/>
              <a:latin typeface="Arimo"/>
            </a:endParaRPr>
          </a:p>
          <a:p>
            <a:pPr algn="l" fontAlgn="base"/>
            <a:r>
              <a:rPr lang="en-US" b="0" i="0" dirty="0">
                <a:solidFill>
                  <a:srgbClr val="666666"/>
                </a:solidFill>
                <a:effectLst/>
                <a:latin typeface="Arimo"/>
              </a:rPr>
              <a:t>This consists of customers profiles and engagement patterns with businesses. Collect data about consumers, which gives u the insight on their interest, and curate their buying decisions for promoting. This data is used for cross-selling, Improving user experience, and increasing customers buying rate. This analysis also helps to promote new products and its use cases.</a:t>
            </a:r>
          </a:p>
          <a:p>
            <a:pPr algn="l" fontAlgn="base"/>
            <a:r>
              <a:rPr lang="en-US" b="0" i="0" dirty="0">
                <a:solidFill>
                  <a:srgbClr val="666666"/>
                </a:solidFill>
                <a:effectLst/>
                <a:latin typeface="Arimo"/>
              </a:rPr>
              <a:t>Here are some of the ways to collect this data digitally such as:</a:t>
            </a:r>
          </a:p>
          <a:p>
            <a:pPr algn="l" fontAlgn="base">
              <a:buFont typeface="Arial" panose="020B0604020202020204" pitchFamily="34" charset="0"/>
              <a:buChar char="•"/>
            </a:pPr>
            <a:r>
              <a:rPr lang="en-US" b="0" i="0" dirty="0">
                <a:solidFill>
                  <a:srgbClr val="666666"/>
                </a:solidFill>
                <a:effectLst/>
                <a:latin typeface="Arimo"/>
              </a:rPr>
              <a:t> Website contacts form</a:t>
            </a:r>
          </a:p>
          <a:p>
            <a:pPr algn="l" fontAlgn="base">
              <a:buFont typeface="Arial" panose="020B0604020202020204" pitchFamily="34" charset="0"/>
              <a:buChar char="•"/>
            </a:pPr>
            <a:r>
              <a:rPr lang="en-US" b="0" i="0" dirty="0">
                <a:solidFill>
                  <a:srgbClr val="666666"/>
                </a:solidFill>
                <a:effectLst/>
                <a:latin typeface="Arimo"/>
              </a:rPr>
              <a:t> POS</a:t>
            </a:r>
          </a:p>
          <a:p>
            <a:pPr algn="l" fontAlgn="base">
              <a:buFont typeface="Arial" panose="020B0604020202020204" pitchFamily="34" charset="0"/>
              <a:buChar char="•"/>
            </a:pPr>
            <a:r>
              <a:rPr lang="en-US" b="0" i="0" dirty="0">
                <a:solidFill>
                  <a:srgbClr val="666666"/>
                </a:solidFill>
                <a:effectLst/>
                <a:latin typeface="Arimo"/>
              </a:rPr>
              <a:t> Contests</a:t>
            </a:r>
          </a:p>
          <a:p>
            <a:pPr algn="l" fontAlgn="base">
              <a:buFont typeface="Arial" panose="020B0604020202020204" pitchFamily="34" charset="0"/>
              <a:buChar char="•"/>
            </a:pPr>
            <a:r>
              <a:rPr lang="en-US" b="0" i="0" dirty="0">
                <a:solidFill>
                  <a:srgbClr val="666666"/>
                </a:solidFill>
                <a:effectLst/>
                <a:latin typeface="Arimo"/>
              </a:rPr>
              <a:t>Surveys,</a:t>
            </a:r>
          </a:p>
          <a:p>
            <a:pPr algn="l" fontAlgn="base">
              <a:buFont typeface="Arial" panose="020B0604020202020204" pitchFamily="34" charset="0"/>
              <a:buChar char="•"/>
            </a:pPr>
            <a:r>
              <a:rPr lang="en-US" b="0" i="0" dirty="0">
                <a:solidFill>
                  <a:srgbClr val="666666"/>
                </a:solidFill>
                <a:effectLst/>
                <a:latin typeface="Arimo"/>
              </a:rPr>
              <a:t>Event sign-ups</a:t>
            </a:r>
          </a:p>
          <a:p>
            <a:pPr algn="l" fontAlgn="base">
              <a:buFont typeface="Arial" panose="020B0604020202020204" pitchFamily="34" charset="0"/>
              <a:buChar char="•"/>
            </a:pPr>
            <a:r>
              <a:rPr lang="en-US" b="0" i="0" dirty="0">
                <a:solidFill>
                  <a:srgbClr val="666666"/>
                </a:solidFill>
                <a:effectLst/>
                <a:latin typeface="Arimo"/>
              </a:rPr>
              <a:t>App installation </a:t>
            </a:r>
          </a:p>
          <a:p>
            <a:endParaRPr lang="en-IN" dirty="0"/>
          </a:p>
          <a:p>
            <a:pPr algn="l" fontAlgn="base"/>
            <a:r>
              <a:rPr lang="en-US" b="1" i="0" dirty="0">
                <a:solidFill>
                  <a:srgbClr val="333333"/>
                </a:solidFill>
                <a:effectLst/>
                <a:latin typeface="Arimo"/>
              </a:rPr>
              <a:t>5. Digital technology</a:t>
            </a:r>
            <a:endParaRPr lang="en-US" b="0" i="0" dirty="0">
              <a:solidFill>
                <a:srgbClr val="333333"/>
              </a:solidFill>
              <a:effectLst/>
              <a:latin typeface="Arimo"/>
            </a:endParaRPr>
          </a:p>
          <a:p>
            <a:pPr algn="l" fontAlgn="base"/>
            <a:r>
              <a:rPr lang="en-US" b="0" i="0" dirty="0">
                <a:solidFill>
                  <a:srgbClr val="666666"/>
                </a:solidFill>
                <a:effectLst/>
                <a:latin typeface="Arimo"/>
              </a:rPr>
              <a:t>These are electronic tools, systems, devices and resources that help to generate, store or process data. For example, artificial intelligence, cloud computing, virtual reality, big data and Internet of Things. It focuses on building interactive experiences across various platforms.</a:t>
            </a:r>
          </a:p>
          <a:p>
            <a:pPr algn="l" fontAlgn="base"/>
            <a:r>
              <a:rPr lang="en-US" b="0" i="0" dirty="0">
                <a:solidFill>
                  <a:srgbClr val="666666"/>
                </a:solidFill>
                <a:effectLst/>
                <a:latin typeface="Arimo"/>
              </a:rPr>
              <a:t>Artificial Intelligence helps businesses to collect more data about their audience. Then, they use these data to offer:</a:t>
            </a:r>
          </a:p>
          <a:p>
            <a:pPr algn="l" fontAlgn="base">
              <a:buFont typeface="Arial" panose="020B0604020202020204" pitchFamily="34" charset="0"/>
              <a:buChar char="•"/>
            </a:pPr>
            <a:r>
              <a:rPr lang="en-US" b="0" i="0" dirty="0">
                <a:solidFill>
                  <a:srgbClr val="666666"/>
                </a:solidFill>
                <a:effectLst/>
                <a:latin typeface="Arimo"/>
              </a:rPr>
              <a:t> Predictive search</a:t>
            </a:r>
          </a:p>
          <a:p>
            <a:pPr algn="l" fontAlgn="base">
              <a:buFont typeface="Arial" panose="020B0604020202020204" pitchFamily="34" charset="0"/>
              <a:buChar char="•"/>
            </a:pPr>
            <a:r>
              <a:rPr lang="en-US" b="0" i="0" dirty="0">
                <a:solidFill>
                  <a:srgbClr val="666666"/>
                </a:solidFill>
                <a:effectLst/>
                <a:latin typeface="Arimo"/>
              </a:rPr>
              <a:t> Chatbots</a:t>
            </a:r>
          </a:p>
          <a:p>
            <a:pPr algn="l" fontAlgn="base">
              <a:buFont typeface="Arial" panose="020B0604020202020204" pitchFamily="34" charset="0"/>
              <a:buChar char="•"/>
            </a:pPr>
            <a:r>
              <a:rPr lang="en-US" b="0" i="0" dirty="0">
                <a:solidFill>
                  <a:srgbClr val="666666"/>
                </a:solidFill>
                <a:effectLst/>
                <a:latin typeface="Arimo"/>
              </a:rPr>
              <a:t> Recommendation engines</a:t>
            </a:r>
          </a:p>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27</a:t>
            </a:fld>
            <a:endParaRPr lang="en-US"/>
          </a:p>
        </p:txBody>
      </p:sp>
    </p:spTree>
    <p:extLst>
      <p:ext uri="{BB962C8B-B14F-4D97-AF65-F5344CB8AC3E}">
        <p14:creationId xmlns:p14="http://schemas.microsoft.com/office/powerpoint/2010/main" val="3290031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25368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54431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69EDC91-B847-4479-957F-DD4DF133F0F8}" type="datetime1">
              <a:rPr lang="en-US" smtClean="0"/>
              <a:pPr/>
              <a:t>28-May-24</a:t>
            </a:fld>
            <a:endParaRPr lang="en-US"/>
          </a:p>
        </p:txBody>
      </p:sp>
      <p:sp>
        <p:nvSpPr>
          <p:cNvPr id="5" name="Footer Placeholder 4"/>
          <p:cNvSpPr>
            <a:spLocks noGrp="1"/>
          </p:cNvSpPr>
          <p:nvPr>
            <p:ph type="ftr" sz="quarter" idx="11"/>
          </p:nvPr>
        </p:nvSpPr>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7F452B-E4BF-46D0-A32A-5CAEB1EB94C6}" type="datetime1">
              <a:rPr lang="en-US" smtClean="0"/>
              <a:pPr/>
              <a:t>28-May-24</a:t>
            </a:fld>
            <a:endParaRPr lang="en-US"/>
          </a:p>
        </p:txBody>
      </p:sp>
      <p:sp>
        <p:nvSpPr>
          <p:cNvPr id="5" name="Footer Placeholder 4"/>
          <p:cNvSpPr>
            <a:spLocks noGrp="1"/>
          </p:cNvSpPr>
          <p:nvPr>
            <p:ph type="ftr" sz="quarter" idx="11"/>
          </p:nvPr>
        </p:nvSpPr>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C601E7-2CB7-4202-9B1B-AF03E868E2C1}" type="datetime1">
              <a:rPr lang="en-US" smtClean="0"/>
              <a:pPr/>
              <a:t>28-May-24</a:t>
            </a:fld>
            <a:endParaRPr lang="en-US"/>
          </a:p>
        </p:txBody>
      </p:sp>
      <p:sp>
        <p:nvSpPr>
          <p:cNvPr id="5" name="Footer Placeholder 4"/>
          <p:cNvSpPr>
            <a:spLocks noGrp="1"/>
          </p:cNvSpPr>
          <p:nvPr>
            <p:ph type="ftr" sz="quarter" idx="11"/>
          </p:nvPr>
        </p:nvSpPr>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A45349-A437-4A9B-8A8B-3BC4356FDB9C}" type="datetime1">
              <a:rPr lang="en-US" smtClean="0"/>
              <a:pPr/>
              <a:t>28-May-24</a:t>
            </a:fld>
            <a:endParaRPr lang="en-US"/>
          </a:p>
        </p:txBody>
      </p:sp>
      <p:sp>
        <p:nvSpPr>
          <p:cNvPr id="5" name="Footer Placeholder 4"/>
          <p:cNvSpPr>
            <a:spLocks noGrp="1"/>
          </p:cNvSpPr>
          <p:nvPr>
            <p:ph type="ftr" sz="quarter" idx="11"/>
          </p:nvPr>
        </p:nvSpPr>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347587-E712-46FC-8666-4EA2F0D43612}" type="datetime1">
              <a:rPr lang="en-US" smtClean="0"/>
              <a:pPr/>
              <a:t>28-May-24</a:t>
            </a:fld>
            <a:endParaRPr lang="en-US"/>
          </a:p>
        </p:txBody>
      </p:sp>
      <p:sp>
        <p:nvSpPr>
          <p:cNvPr id="5" name="Footer Placeholder 4"/>
          <p:cNvSpPr>
            <a:spLocks noGrp="1"/>
          </p:cNvSpPr>
          <p:nvPr>
            <p:ph type="ftr" sz="quarter" idx="11"/>
          </p:nvPr>
        </p:nvSpPr>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92C9573-59AB-4AD6-8DEC-3DFBFC599C28}" type="datetime1">
              <a:rPr lang="en-US" smtClean="0"/>
              <a:pPr/>
              <a:t>28-May-24</a:t>
            </a:fld>
            <a:endParaRPr lang="en-US"/>
          </a:p>
        </p:txBody>
      </p:sp>
      <p:sp>
        <p:nvSpPr>
          <p:cNvPr id="6" name="Footer Placeholder 5"/>
          <p:cNvSpPr>
            <a:spLocks noGrp="1"/>
          </p:cNvSpPr>
          <p:nvPr>
            <p:ph type="ftr" sz="quarter" idx="11"/>
          </p:nvPr>
        </p:nvSpPr>
        <p:spPr/>
        <p:txBody>
          <a:bodyPr/>
          <a:lstStyle/>
          <a:p>
            <a:r>
              <a:rPr lang="en-US"/>
              <a:t>Preeti Singh             Digital Marketing               Unit 1</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6982D4E-1AF9-45F9-80E0-F32DDB5169FC}" type="datetime1">
              <a:rPr lang="en-US" smtClean="0"/>
              <a:pPr/>
              <a:t>28-May-24</a:t>
            </a:fld>
            <a:endParaRPr lang="en-US"/>
          </a:p>
        </p:txBody>
      </p:sp>
      <p:sp>
        <p:nvSpPr>
          <p:cNvPr id="8" name="Footer Placeholder 7"/>
          <p:cNvSpPr>
            <a:spLocks noGrp="1"/>
          </p:cNvSpPr>
          <p:nvPr>
            <p:ph type="ftr" sz="quarter" idx="11"/>
          </p:nvPr>
        </p:nvSpPr>
        <p:spPr/>
        <p:txBody>
          <a:bodyPr/>
          <a:lstStyle/>
          <a:p>
            <a:r>
              <a:rPr lang="en-US"/>
              <a:t>Preeti Singh             Digital Marketing               Unit 1</a:t>
            </a:r>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254D1C9-7BE0-48C0-83D2-E740A8BD1F53}" type="datetime1">
              <a:rPr lang="en-US" smtClean="0"/>
              <a:pPr/>
              <a:t>28-May-24</a:t>
            </a:fld>
            <a:endParaRPr lang="en-US"/>
          </a:p>
        </p:txBody>
      </p:sp>
      <p:sp>
        <p:nvSpPr>
          <p:cNvPr id="4" name="Footer Placeholder 3"/>
          <p:cNvSpPr>
            <a:spLocks noGrp="1"/>
          </p:cNvSpPr>
          <p:nvPr>
            <p:ph type="ftr" sz="quarter" idx="11"/>
          </p:nvPr>
        </p:nvSpPr>
        <p:spPr/>
        <p:txBody>
          <a:bodyPr/>
          <a:lstStyle/>
          <a:p>
            <a:r>
              <a:rPr lang="en-US"/>
              <a:t>Preeti Singh             Digital Marketing               Unit 1</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7B2F99-BE13-4204-B988-463AE379D228}" type="datetime1">
              <a:rPr lang="en-US" smtClean="0"/>
              <a:pPr/>
              <a:t>28-May-24</a:t>
            </a:fld>
            <a:endParaRPr lang="en-US"/>
          </a:p>
        </p:txBody>
      </p:sp>
      <p:sp>
        <p:nvSpPr>
          <p:cNvPr id="3" name="Footer Placeholder 2"/>
          <p:cNvSpPr>
            <a:spLocks noGrp="1"/>
          </p:cNvSpPr>
          <p:nvPr>
            <p:ph type="ftr" sz="quarter" idx="11"/>
          </p:nvPr>
        </p:nvSpPr>
        <p:spPr/>
        <p:txBody>
          <a:bodyPr/>
          <a:lstStyle/>
          <a:p>
            <a:r>
              <a:rPr lang="en-US"/>
              <a:t>Preeti Singh             Digital Marketing               Unit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D57AD90-C4EE-4C9C-81D1-C64839922765}" type="datetime1">
              <a:rPr lang="en-US" smtClean="0"/>
              <a:pPr/>
              <a:t>28-May-24</a:t>
            </a:fld>
            <a:endParaRPr lang="en-US"/>
          </a:p>
        </p:txBody>
      </p:sp>
      <p:sp>
        <p:nvSpPr>
          <p:cNvPr id="6" name="Footer Placeholder 5"/>
          <p:cNvSpPr>
            <a:spLocks noGrp="1"/>
          </p:cNvSpPr>
          <p:nvPr>
            <p:ph type="ftr" sz="quarter" idx="11"/>
          </p:nvPr>
        </p:nvSpPr>
        <p:spPr/>
        <p:txBody>
          <a:bodyPr/>
          <a:lstStyle/>
          <a:p>
            <a:r>
              <a:rPr lang="en-US"/>
              <a:t>Preeti Singh             Digital Marketing               Unit 1</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67FB02-934F-4DB9-AAB5-3B38F3097C80}" type="datetime1">
              <a:rPr lang="en-US" smtClean="0"/>
              <a:pPr/>
              <a:t>28-May-24</a:t>
            </a:fld>
            <a:endParaRPr lang="en-US"/>
          </a:p>
        </p:txBody>
      </p:sp>
      <p:sp>
        <p:nvSpPr>
          <p:cNvPr id="6" name="Footer Placeholder 5"/>
          <p:cNvSpPr>
            <a:spLocks noGrp="1"/>
          </p:cNvSpPr>
          <p:nvPr>
            <p:ph type="ftr" sz="quarter" idx="11"/>
          </p:nvPr>
        </p:nvSpPr>
        <p:spPr/>
        <p:txBody>
          <a:bodyPr/>
          <a:lstStyle/>
          <a:p>
            <a:r>
              <a:rPr lang="en-US"/>
              <a:t>Preeti Singh             Digital Marketing               Unit 1</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4F4625-A49A-4435-AF0A-8D07C7A783B1}" type="datetime1">
              <a:rPr lang="en-US" smtClean="0"/>
              <a:pPr/>
              <a:t>28-May-24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Preeti Singh             Digital Marketing               Unit 1</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Xuq6_udbeH0&amp;list=PLi3oNa09iwJRByiNwEJNaZ3XVKcveovzk" TargetMode="External"/><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hyperlink" Target="https://www.youtube.com/watch?v=X-pCbWwu50k"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3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mailto:preeti.singh@niet.co.in"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5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5.xml.rels><?xml version="1.0" encoding="UTF-8" standalone="yes"?>
<Relationships xmlns="http://schemas.openxmlformats.org/package/2006/relationships"><Relationship Id="rId3" Type="http://schemas.openxmlformats.org/officeDocument/2006/relationships/hyperlink" Target="https://bignerdranch.com/blog/the-5-steps-of-the-digital-customer-journey/" TargetMode="External"/><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5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7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7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hyperlink" Target="https://www.youtube.com/watch?v=2ydz3DjkFS0&amp;t=35s" TargetMode="External"/><Relationship Id="rId3" Type="http://schemas.openxmlformats.org/officeDocument/2006/relationships/hyperlink" Target="https://www.youtube.com/watch?v=aC-DwwgqG6A" TargetMode="External"/><Relationship Id="rId7" Type="http://schemas.openxmlformats.org/officeDocument/2006/relationships/hyperlink" Target="https://www.youtube.com/watch?v=ZVuHLPl69mM" TargetMode="Externa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hyperlink" Target="https://academy.hubspot.com/courses/digital-marketing" TargetMode="External"/><Relationship Id="rId11" Type="http://schemas.openxmlformats.org/officeDocument/2006/relationships/image" Target="../media/image3.jpeg"/><Relationship Id="rId5" Type="http://schemas.openxmlformats.org/officeDocument/2006/relationships/hyperlink" Target="https://www.youtube.com/watch?v=lEF8yxSDejk" TargetMode="External"/><Relationship Id="rId10" Type="http://schemas.openxmlformats.org/officeDocument/2006/relationships/hyperlink" Target="https://www.coursera.org/specializations/digital-marketing" TargetMode="External"/><Relationship Id="rId4" Type="http://schemas.openxmlformats.org/officeDocument/2006/relationships/hyperlink" Target="https://www.youtube.com/watch?v=KlTTWj4wTqE" TargetMode="External"/><Relationship Id="rId9" Type="http://schemas.openxmlformats.org/officeDocument/2006/relationships/hyperlink" Target="https://www.udemy.com/courses/marketing/digital-marketing/"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s://www.onlineinterviewquestions.com/digital-marketing-mcq/" TargetMode="Externa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www.onlineinterviewquestions.com/digital-marketing-mcq/" TargetMode="Externa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8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www.aktuonline.com/papers/mba-3-sem-digital-and-social-media-marketing-kmbmk03-2020.pdf" TargetMode="External"/><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hyperlink" Target="http://www.aktuonline.com/papers/B.Tech-3-sem-digital-mar"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8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8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8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8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www.equinetacademy.com/what-is-digital-marketing/" TargetMode="Externa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hyperlink" Target="https://engaiodigital.com/online-marketing-mix/" TargetMode="External"/><Relationship Id="rId4" Type="http://schemas.openxmlformats.org/officeDocument/2006/relationships/hyperlink" Target="https://www.intelligenthq.com/the-six-types-of-digital-consumer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err="1"/>
              <a:t>Noida</a:t>
            </a:r>
            <a:r>
              <a:rPr lang="en-US" sz="2400" dirty="0"/>
              <a:t> Institute of Engineering and Technology, Greater </a:t>
            </a:r>
            <a:r>
              <a:rPr lang="en-US" sz="2400" dirty="0" err="1"/>
              <a:t>Noida</a:t>
            </a:r>
            <a:endParaRPr lang="en-US" sz="2400" dirty="0"/>
          </a:p>
        </p:txBody>
      </p:sp>
      <p:sp>
        <p:nvSpPr>
          <p:cNvPr id="3" name="Subtitle 2"/>
          <p:cNvSpPr>
            <a:spLocks noGrp="1"/>
          </p:cNvSpPr>
          <p:nvPr>
            <p:ph type="subTitle" idx="1"/>
          </p:nvPr>
        </p:nvSpPr>
        <p:spPr>
          <a:xfrm>
            <a:off x="1447800" y="914400"/>
            <a:ext cx="6400800" cy="1752600"/>
          </a:xfrm>
        </p:spPr>
        <p:style>
          <a:lnRef idx="2">
            <a:schemeClr val="accent5"/>
          </a:lnRef>
          <a:fillRef idx="1">
            <a:schemeClr val="lt1"/>
          </a:fillRef>
          <a:effectRef idx="0">
            <a:schemeClr val="accent5"/>
          </a:effectRef>
          <a:fontRef idx="minor">
            <a:schemeClr val="dk1"/>
          </a:fontRef>
        </p:style>
        <p:txBody>
          <a:bodyPr>
            <a:normAutofit/>
          </a:bodyPr>
          <a:lstStyle/>
          <a:p>
            <a:endParaRPr lang="en-US" sz="2000" dirty="0">
              <a:solidFill>
                <a:schemeClr val="tx1"/>
              </a:solidFill>
              <a:latin typeface="Times New Roman" panose="02020603050405020304" pitchFamily="18" charset="0"/>
              <a:cs typeface="Times New Roman" panose="02020603050405020304" pitchFamily="18" charset="0"/>
            </a:endParaRPr>
          </a:p>
          <a:p>
            <a:r>
              <a:rPr lang="en-US" dirty="0">
                <a:solidFill>
                  <a:schemeClr val="tx1"/>
                </a:solidFill>
                <a:latin typeface="Times New Roman" panose="02020603050405020304" pitchFamily="18" charset="0"/>
                <a:cs typeface="Times New Roman" panose="02020603050405020304" pitchFamily="18" charset="0"/>
              </a:rPr>
              <a:t>Introduction to Digital Marketing</a:t>
            </a:r>
          </a:p>
        </p:txBody>
      </p:sp>
      <p:sp>
        <p:nvSpPr>
          <p:cNvPr id="6" name="Subtitle 2"/>
          <p:cNvSpPr txBox="1">
            <a:spLocks/>
          </p:cNvSpPr>
          <p:nvPr/>
        </p:nvSpPr>
        <p:spPr>
          <a:xfrm>
            <a:off x="5791200" y="3962400"/>
            <a:ext cx="3048000" cy="17526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algn="ctr">
              <a:spcBef>
                <a:spcPct val="20000"/>
              </a:spcBef>
              <a:defRPr/>
            </a:pPr>
            <a:endParaRPr lang="en-US" sz="2000" dirty="0">
              <a:solidFill>
                <a:schemeClr val="tx1"/>
              </a:solidFill>
              <a:latin typeface="Times New Roman" panose="02020603050405020304" pitchFamily="18" charset="0"/>
              <a:cs typeface="Times New Roman" panose="02020603050405020304" pitchFamily="18" charset="0"/>
            </a:endParaRPr>
          </a:p>
          <a:p>
            <a:pPr algn="ctr">
              <a:spcBef>
                <a:spcPct val="20000"/>
              </a:spcBef>
              <a:defRPr/>
            </a:pPr>
            <a:r>
              <a:rPr lang="en-US" sz="2000" dirty="0">
                <a:solidFill>
                  <a:schemeClr val="tx1"/>
                </a:solidFill>
                <a:latin typeface="Times New Roman" panose="02020603050405020304" pitchFamily="18" charset="0"/>
                <a:cs typeface="Times New Roman" panose="02020603050405020304" pitchFamily="18" charset="0"/>
              </a:rPr>
              <a:t>Ms. </a:t>
            </a:r>
            <a:r>
              <a:rPr lang="en-US" sz="2000" dirty="0" err="1">
                <a:solidFill>
                  <a:schemeClr val="tx1"/>
                </a:solidFill>
                <a:latin typeface="Times New Roman" panose="02020603050405020304" pitchFamily="18" charset="0"/>
                <a:cs typeface="Times New Roman" panose="02020603050405020304" pitchFamily="18" charset="0"/>
              </a:rPr>
              <a:t>Preeti</a:t>
            </a:r>
            <a:r>
              <a:rPr lang="en-US" sz="2000" dirty="0">
                <a:solidFill>
                  <a:schemeClr val="tx1"/>
                </a:solidFill>
                <a:latin typeface="Times New Roman" panose="02020603050405020304" pitchFamily="18" charset="0"/>
                <a:cs typeface="Times New Roman" panose="02020603050405020304" pitchFamily="18" charset="0"/>
              </a:rPr>
              <a:t> Singh</a:t>
            </a:r>
          </a:p>
          <a:p>
            <a:pPr algn="ctr">
              <a:spcBef>
                <a:spcPct val="20000"/>
              </a:spcBef>
              <a:defRPr/>
            </a:pPr>
            <a:r>
              <a:rPr lang="en-US" sz="2000" dirty="0">
                <a:solidFill>
                  <a:schemeClr val="tx1"/>
                </a:solidFill>
                <a:latin typeface="Times New Roman" panose="02020603050405020304" pitchFamily="18" charset="0"/>
                <a:cs typeface="Times New Roman" panose="02020603050405020304" pitchFamily="18" charset="0"/>
              </a:rPr>
              <a:t> MBA Department</a:t>
            </a:r>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sp>
        <p:nvSpPr>
          <p:cNvPr id="9" name="Date Placeholder 8"/>
          <p:cNvSpPr>
            <a:spLocks noGrp="1"/>
          </p:cNvSpPr>
          <p:nvPr>
            <p:ph type="dt" sz="half" idx="10"/>
          </p:nvPr>
        </p:nvSpPr>
        <p:spPr>
          <a:xfrm>
            <a:off x="381000" y="6492875"/>
            <a:ext cx="2133600" cy="365125"/>
          </a:xfrm>
        </p:spPr>
        <p:txBody>
          <a:bodyPr/>
          <a:lstStyle/>
          <a:p>
            <a:fld id="{223E3088-561E-445A-85D7-00D2228A9B59}" type="datetime1">
              <a:rPr lang="en-US" smtClean="0"/>
              <a:pPr/>
              <a:t>28-May-24</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1</a:t>
            </a:fld>
            <a:endParaRPr lang="en-US" dirty="0"/>
          </a:p>
        </p:txBody>
      </p:sp>
      <p:pic>
        <p:nvPicPr>
          <p:cNvPr id="11" name="Picture 4" descr="C:\Users\Manks\Downloads\speak.png"/>
          <p:cNvPicPr>
            <a:picLocks noChangeAspect="1" noChangeArrowheads="1"/>
          </p:cNvPicPr>
          <p:nvPr/>
        </p:nvPicPr>
        <p:blipFill>
          <a:blip r:embed="rId4" cstate="print"/>
          <a:srcRect/>
          <a:stretch>
            <a:fillRect/>
          </a:stretch>
        </p:blipFill>
        <p:spPr bwMode="auto">
          <a:xfrm>
            <a:off x="6477000" y="2590800"/>
            <a:ext cx="1524000" cy="1524000"/>
          </a:xfrm>
          <a:prstGeom prst="rect">
            <a:avLst/>
          </a:prstGeom>
          <a:noFill/>
        </p:spPr>
      </p:pic>
      <p:sp>
        <p:nvSpPr>
          <p:cNvPr id="12" name="Subtitle 2"/>
          <p:cNvSpPr txBox="1">
            <a:spLocks/>
          </p:cNvSpPr>
          <p:nvPr/>
        </p:nvSpPr>
        <p:spPr>
          <a:xfrm>
            <a:off x="152400" y="2971800"/>
            <a:ext cx="2057400" cy="5334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Unit:</a:t>
            </a:r>
            <a:r>
              <a:rPr kumimoji="0" lang="en-US" sz="2000" b="0" i="0" u="none" strike="noStrike" kern="1200" cap="none" spc="0" normalizeH="0" noProof="0" dirty="0">
                <a:ln>
                  <a:noFill/>
                </a:ln>
                <a:solidFill>
                  <a:schemeClr val="tx1"/>
                </a:solidFill>
                <a:effectLst/>
                <a:uLnTx/>
                <a:uFillTx/>
                <a:latin typeface="Times New Roman" panose="02020603050405020304" pitchFamily="18" charset="0"/>
                <a:cs typeface="Times New Roman" panose="02020603050405020304" pitchFamily="18" charset="0"/>
              </a:rPr>
              <a:t> 1</a:t>
            </a:r>
            <a:endParaRPr kumimoji="0" lang="en-US" sz="20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13" name="Footer Placeholder 12"/>
          <p:cNvSpPr>
            <a:spLocks noGrp="1"/>
          </p:cNvSpPr>
          <p:nvPr>
            <p:ph type="ftr" sz="quarter" idx="11"/>
          </p:nvPr>
        </p:nvSpPr>
        <p:spPr>
          <a:xfrm>
            <a:off x="2286000" y="6248400"/>
            <a:ext cx="5029200" cy="365125"/>
          </a:xfrm>
        </p:spPr>
        <p:txBody>
          <a:bodyPr/>
          <a:lstStyle/>
          <a:p>
            <a:r>
              <a:rPr lang="en-US"/>
              <a:t>Preeti Singh             Digital Marketing               Unit 1</a:t>
            </a:r>
            <a:endParaRPr lang="en-US" dirty="0"/>
          </a:p>
        </p:txBody>
      </p:sp>
      <p:sp>
        <p:nvSpPr>
          <p:cNvPr id="14" name="Subtitle 2"/>
          <p:cNvSpPr txBox="1">
            <a:spLocks/>
          </p:cNvSpPr>
          <p:nvPr/>
        </p:nvSpPr>
        <p:spPr>
          <a:xfrm>
            <a:off x="152400" y="37338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fontScale="92500" lnSpcReduction="10000"/>
          </a:bodyPr>
          <a:lstStyle/>
          <a:p>
            <a:pPr algn="ctr">
              <a:spcBef>
                <a:spcPct val="20000"/>
              </a:spcBef>
              <a:defRPr/>
            </a:pPr>
            <a:endParaRPr lang="en-US" sz="2900" dirty="0">
              <a:solidFill>
                <a:schemeClr val="tx1"/>
              </a:solidFill>
            </a:endParaRPr>
          </a:p>
          <a:p>
            <a:pPr algn="ctr">
              <a:spcBef>
                <a:spcPct val="20000"/>
              </a:spcBef>
              <a:defRPr/>
            </a:pPr>
            <a:r>
              <a:rPr lang="en-US" sz="2200" dirty="0">
                <a:solidFill>
                  <a:schemeClr val="tx1"/>
                </a:solidFill>
                <a:latin typeface="Times New Roman" panose="02020603050405020304" pitchFamily="18" charset="0"/>
                <a:cs typeface="Times New Roman" panose="02020603050405020304" pitchFamily="18" charset="0"/>
              </a:rPr>
              <a:t>DIGITAL MARKETING</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000" i="0" u="none" strike="noStrike" kern="1200" cap="none" spc="0" normalizeH="0" baseline="0" noProof="0" dirty="0">
              <a:ln>
                <a:noFill/>
              </a:ln>
              <a:solidFill>
                <a:schemeClr val="tx1"/>
              </a:solidFill>
              <a:effectLst/>
              <a:uLnTx/>
              <a:uFillTx/>
              <a:latin typeface="+mn-lt"/>
              <a:ea typeface="+mn-ea"/>
              <a:cs typeface="+mn-cs"/>
            </a:endParaRPr>
          </a:p>
        </p:txBody>
      </p:sp>
      <p:sp>
        <p:nvSpPr>
          <p:cNvPr id="15" name="Subtitle 2"/>
          <p:cNvSpPr txBox="1">
            <a:spLocks/>
          </p:cNvSpPr>
          <p:nvPr/>
        </p:nvSpPr>
        <p:spPr>
          <a:xfrm>
            <a:off x="152400" y="48768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lvl="0" algn="ctr">
              <a:spcBef>
                <a:spcPct val="20000"/>
              </a:spcBef>
              <a:defRPr/>
            </a:pPr>
            <a:endParaRPr lang="en-US" sz="2000" noProof="0" dirty="0">
              <a:solidFill>
                <a:schemeClr val="tx1"/>
              </a:solidFill>
            </a:endParaRPr>
          </a:p>
          <a:p>
            <a:pPr lvl="0" algn="ctr">
              <a:spcBef>
                <a:spcPct val="20000"/>
              </a:spcBef>
              <a:defRPr/>
            </a:pPr>
            <a:r>
              <a:rPr lang="en-US" sz="2000" dirty="0" err="1">
                <a:solidFill>
                  <a:schemeClr val="tx1"/>
                </a:solidFill>
                <a:latin typeface="Times New Roman" panose="02020603050405020304" pitchFamily="18" charset="0"/>
                <a:cs typeface="Times New Roman" panose="02020603050405020304" pitchFamily="18" charset="0"/>
              </a:rPr>
              <a:t>B.Tech</a:t>
            </a:r>
            <a:r>
              <a:rPr lang="en-US" sz="2000" noProof="0" dirty="0">
                <a:solidFill>
                  <a:schemeClr val="tx1"/>
                </a:solidFill>
                <a:latin typeface="Times New Roman" panose="02020603050405020304" pitchFamily="18" charset="0"/>
                <a:cs typeface="Times New Roman" panose="02020603050405020304" pitchFamily="18" charset="0"/>
              </a:rPr>
              <a:t> VI - </a:t>
            </a:r>
            <a:r>
              <a:rPr lang="en-US" sz="2000" dirty="0">
                <a:solidFill>
                  <a:schemeClr val="tx1"/>
                </a:solidFill>
                <a:latin typeface="Times New Roman" panose="02020603050405020304" pitchFamily="18" charset="0"/>
                <a:cs typeface="Times New Roman" panose="02020603050405020304" pitchFamily="18" charset="0"/>
              </a:rPr>
              <a:t>S</a:t>
            </a:r>
            <a:r>
              <a:rPr kumimoji="0" lang="en-US" sz="2000" b="0" i="0" u="none" strike="noStrike" kern="1200" cap="none" spc="0" normalizeH="0" noProof="0" dirty="0" err="1">
                <a:ln>
                  <a:noFill/>
                </a:ln>
                <a:solidFill>
                  <a:schemeClr val="tx1"/>
                </a:solidFill>
                <a:effectLst/>
                <a:uLnTx/>
                <a:uFillTx/>
                <a:latin typeface="Times New Roman" panose="02020603050405020304" pitchFamily="18" charset="0"/>
                <a:cs typeface="Times New Roman" panose="02020603050405020304" pitchFamily="18" charset="0"/>
              </a:rPr>
              <a:t>em</a:t>
            </a:r>
            <a:endParaRPr lang="en-US" sz="2000" dirty="0">
              <a:solidFill>
                <a:schemeClr val="tx1"/>
              </a:solidFill>
              <a:latin typeface="Times New Roman" panose="02020603050405020304" pitchFamily="18" charset="0"/>
              <a:cs typeface="Times New Roman" panose="02020603050405020304" pitchFamily="18" charset="0"/>
            </a:endParaRPr>
          </a:p>
        </p:txBody>
      </p:sp>
      <p:pic>
        <p:nvPicPr>
          <p:cNvPr id="16" name="Picture 2" descr="NIET, Greater Noida: Cutoff, Placements, Courses, Fees, Admission 2022">
            <a:extLst>
              <a:ext uri="{FF2B5EF4-FFF2-40B4-BE49-F238E27FC236}">
                <a16:creationId xmlns:a16="http://schemas.microsoft.com/office/drawing/2014/main" id="{C74D1C1D-1B06-C6C7-E3A1-DAB474E669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37AA2B9-D2DC-4380-9ABE-299EE52CE46D}" type="datetime1">
              <a:rPr lang="en-US" smtClean="0"/>
              <a:pPr/>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Course</a:t>
            </a:r>
            <a:r>
              <a:rPr kumimoji="0" lang="en-US" sz="2400" b="0" i="0" u="none" strike="noStrike" kern="1200" cap="none" spc="0" normalizeH="0" noProof="0" dirty="0">
                <a:ln>
                  <a:noFill/>
                </a:ln>
                <a:solidFill>
                  <a:schemeClr val="dk1"/>
                </a:solidFill>
                <a:effectLst/>
                <a:uLnTx/>
                <a:uFillTx/>
                <a:latin typeface="+mn-lt"/>
                <a:ea typeface="+mn-ea"/>
                <a:cs typeface="+mn-cs"/>
              </a:rPr>
              <a:t> Outcomes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NIET, Greater Noida: Cutoff, Placements, Courses, Fees, Admission 2022">
            <a:extLst>
              <a:ext uri="{FF2B5EF4-FFF2-40B4-BE49-F238E27FC236}">
                <a16:creationId xmlns:a16="http://schemas.microsoft.com/office/drawing/2014/main" id="{E18CF45A-FD31-7F54-D2E6-2F561873EC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1" name="Content Placeholder 10">
            <a:extLst>
              <a:ext uri="{FF2B5EF4-FFF2-40B4-BE49-F238E27FC236}">
                <a16:creationId xmlns:a16="http://schemas.microsoft.com/office/drawing/2014/main" id="{107D24F2-1F2C-4F24-9970-AD58054D612A}"/>
              </a:ext>
            </a:extLst>
          </p:cNvPr>
          <p:cNvPicPr>
            <a:picLocks noGrp="1" noChangeAspect="1"/>
          </p:cNvPicPr>
          <p:nvPr>
            <p:ph idx="1"/>
          </p:nvPr>
        </p:nvPicPr>
        <p:blipFill>
          <a:blip r:embed="rId3"/>
          <a:stretch>
            <a:fillRect/>
          </a:stretch>
        </p:blipFill>
        <p:spPr>
          <a:xfrm>
            <a:off x="862262" y="1544961"/>
            <a:ext cx="7419475" cy="4322439"/>
          </a:xfrm>
        </p:spPr>
      </p:pic>
    </p:spTree>
    <p:extLst>
      <p:ext uri="{BB962C8B-B14F-4D97-AF65-F5344CB8AC3E}">
        <p14:creationId xmlns:p14="http://schemas.microsoft.com/office/powerpoint/2010/main" val="177707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458200" cy="4495800"/>
          </a:xfrm>
        </p:spPr>
        <p:txBody>
          <a:bodyPr>
            <a:noAutofit/>
          </a:bodyPr>
          <a:lstStyle/>
          <a:p>
            <a:pPr>
              <a:buNone/>
            </a:pPr>
            <a:r>
              <a:rPr lang="en-US" sz="2400" dirty="0">
                <a:latin typeface="Times New Roman" panose="02020603050405020304" pitchFamily="18" charset="0"/>
                <a:cs typeface="Times New Roman" panose="02020603050405020304" pitchFamily="18" charset="0"/>
              </a:rPr>
              <a:t>PO1:   Knowledge of Management theories and practices</a:t>
            </a:r>
          </a:p>
          <a:p>
            <a:pPr>
              <a:buNone/>
            </a:pPr>
            <a:r>
              <a:rPr lang="en-US" sz="2400" dirty="0">
                <a:latin typeface="Times New Roman" panose="02020603050405020304" pitchFamily="18" charset="0"/>
                <a:cs typeface="Times New Roman" panose="02020603050405020304" pitchFamily="18" charset="0"/>
              </a:rPr>
              <a:t>	</a:t>
            </a:r>
          </a:p>
          <a:p>
            <a:pPr>
              <a:buNone/>
            </a:pPr>
            <a:r>
              <a:rPr lang="en-US" sz="2400" dirty="0">
                <a:latin typeface="Times New Roman" panose="02020603050405020304" pitchFamily="18" charset="0"/>
                <a:cs typeface="Times New Roman" panose="02020603050405020304" pitchFamily="18" charset="0"/>
              </a:rPr>
              <a:t>PO2:  Analytical &amp; Critical thinking abilities</a:t>
            </a:r>
          </a:p>
          <a:p>
            <a:pPr>
              <a:buNone/>
            </a:pPr>
            <a:r>
              <a:rPr lang="en-US" sz="2400" dirty="0">
                <a:latin typeface="Times New Roman" panose="02020603050405020304" pitchFamily="18" charset="0"/>
                <a:cs typeface="Times New Roman" panose="02020603050405020304" pitchFamily="18" charset="0"/>
              </a:rPr>
              <a:t> 		</a:t>
            </a:r>
          </a:p>
          <a:p>
            <a:pPr>
              <a:buNone/>
            </a:pPr>
            <a:r>
              <a:rPr lang="en-US" sz="2400" dirty="0">
                <a:latin typeface="Times New Roman" panose="02020603050405020304" pitchFamily="18" charset="0"/>
                <a:cs typeface="Times New Roman" panose="02020603050405020304" pitchFamily="18" charset="0"/>
              </a:rPr>
              <a:t>PO3:  Value based leadership</a:t>
            </a:r>
          </a:p>
          <a:p>
            <a:pPr>
              <a:buNone/>
            </a:pPr>
            <a:r>
              <a:rPr lang="en-US" sz="2400" dirty="0">
                <a:latin typeface="Times New Roman" panose="02020603050405020304" pitchFamily="18" charset="0"/>
                <a:cs typeface="Times New Roman" panose="02020603050405020304" pitchFamily="18" charset="0"/>
              </a:rPr>
              <a:t>		</a:t>
            </a:r>
          </a:p>
          <a:p>
            <a:pPr>
              <a:buNone/>
            </a:pPr>
            <a:r>
              <a:rPr lang="en-US" sz="2400" dirty="0">
                <a:latin typeface="Times New Roman" panose="02020603050405020304" pitchFamily="18" charset="0"/>
                <a:cs typeface="Times New Roman" panose="02020603050405020304" pitchFamily="18" charset="0"/>
              </a:rPr>
              <a:t>PO4: Understand, analyze and communicate all aspects of business</a:t>
            </a:r>
          </a:p>
          <a:p>
            <a:pPr>
              <a:buNone/>
            </a:pPr>
            <a:endParaRPr lang="en-US" sz="2400" dirty="0">
              <a:latin typeface="Times New Roman" panose="02020603050405020304" pitchFamily="18" charset="0"/>
              <a:cs typeface="Times New Roman" panose="02020603050405020304" pitchFamily="18" charset="0"/>
            </a:endParaRPr>
          </a:p>
          <a:p>
            <a:pPr>
              <a:buNone/>
            </a:pPr>
            <a:r>
              <a:rPr lang="en-US" sz="2400" dirty="0">
                <a:latin typeface="Times New Roman" panose="02020603050405020304" pitchFamily="18" charset="0"/>
                <a:cs typeface="Times New Roman" panose="02020603050405020304" pitchFamily="18" charset="0"/>
              </a:rPr>
              <a:t>PO5: Achievement of Organizational goals	</a:t>
            </a:r>
          </a:p>
          <a:p>
            <a:endParaRPr lang="en-US" sz="2400" dirty="0"/>
          </a:p>
          <a:p>
            <a:pPr>
              <a:buNone/>
            </a:pPr>
            <a:endParaRPr lang="en-US" sz="2400" dirty="0"/>
          </a:p>
          <a:p>
            <a:pPr>
              <a:buNone/>
            </a:pPr>
            <a:r>
              <a:rPr lang="en-US" sz="2400" dirty="0"/>
              <a:t> </a:t>
            </a:r>
          </a:p>
          <a:p>
            <a:pPr>
              <a:buNone/>
            </a:pPr>
            <a:r>
              <a:rPr lang="en-US" sz="2400" dirty="0"/>
              <a:t>           	</a:t>
            </a:r>
          </a:p>
          <a:p>
            <a:endParaRPr lang="en-US" sz="2400" dirty="0"/>
          </a:p>
          <a:p>
            <a:pPr>
              <a:buNone/>
            </a:pPr>
            <a:endParaRPr lang="en-US" sz="2400" dirty="0">
              <a:latin typeface="Arial" pitchFamily="34" charset="0"/>
              <a:cs typeface="Arial" pitchFamily="34" charset="0"/>
            </a:endParaRPr>
          </a:p>
        </p:txBody>
      </p:sp>
      <p:sp>
        <p:nvSpPr>
          <p:cNvPr id="6" name="Date Placeholder 5"/>
          <p:cNvSpPr>
            <a:spLocks noGrp="1"/>
          </p:cNvSpPr>
          <p:nvPr>
            <p:ph type="dt" sz="half" idx="10"/>
          </p:nvPr>
        </p:nvSpPr>
        <p:spPr/>
        <p:txBody>
          <a:bodyPr/>
          <a:lstStyle/>
          <a:p>
            <a:fld id="{DD265354-39F3-4AB6-9D23-4F81D854D775}" type="datetime1">
              <a:rPr lang="en-US" smtClean="0"/>
              <a:pPr/>
              <a:t>28-May-24</a:t>
            </a:fld>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11</a:t>
            </a:fld>
            <a:endParaRPr lang="en-US"/>
          </a:p>
        </p:txBody>
      </p:sp>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Program</a:t>
            </a:r>
            <a:r>
              <a:rPr kumimoji="0" lang="en-US" sz="2400" b="0" i="0" u="none" strike="noStrike" kern="1200" cap="none" spc="0" normalizeH="0" noProof="0" dirty="0">
                <a:ln>
                  <a:noFill/>
                </a:ln>
                <a:solidFill>
                  <a:schemeClr val="dk1"/>
                </a:solidFill>
                <a:effectLst/>
                <a:uLnTx/>
                <a:uFillTx/>
                <a:latin typeface="+mn-lt"/>
                <a:ea typeface="+mn-ea"/>
                <a:cs typeface="+mn-cs"/>
              </a:rPr>
              <a:t> </a:t>
            </a:r>
            <a:r>
              <a:rPr lang="en-US" sz="2400" dirty="0"/>
              <a:t>Outcomes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10" name="Footer Placeholder 9"/>
          <p:cNvSpPr>
            <a:spLocks noGrp="1"/>
          </p:cNvSpPr>
          <p:nvPr>
            <p:ph type="ftr" sz="quarter" idx="11"/>
          </p:nvPr>
        </p:nvSpPr>
        <p:spPr>
          <a:xfrm>
            <a:off x="2514600" y="6356350"/>
            <a:ext cx="5029200" cy="365125"/>
          </a:xfrm>
        </p:spPr>
        <p:txBody>
          <a:bodyPr/>
          <a:lstStyle/>
          <a:p>
            <a:r>
              <a:rPr lang="sv-SE"/>
              <a:t>Preeti Singh             Digital Marketing               Unit 1</a:t>
            </a:r>
            <a:endParaRPr lang="en-US" dirty="0"/>
          </a:p>
        </p:txBody>
      </p:sp>
      <p:pic>
        <p:nvPicPr>
          <p:cNvPr id="11" name="Picture 2" descr="NIET, Greater Noida: Cutoff, Placements, Courses, Fees, Admission 2021">
            <a:extLst>
              <a:ext uri="{FF2B5EF4-FFF2-40B4-BE49-F238E27FC236}">
                <a16:creationId xmlns:a16="http://schemas.microsoft.com/office/drawing/2014/main" id="{C5E99BC3-F7F4-4E5D-8923-0807DD08FB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816"/>
            <a:ext cx="1371600" cy="908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4994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112" y="1004762"/>
            <a:ext cx="8989888" cy="6251825"/>
          </a:xfrm>
        </p:spPr>
        <p:txBody>
          <a:bodyPr>
            <a:normAutofit/>
          </a:bodyPr>
          <a:lstStyle/>
          <a:p>
            <a:pPr>
              <a:buNone/>
            </a:pPr>
            <a:r>
              <a:rPr lang="en-US" sz="1800" b="1" dirty="0"/>
              <a:t>                                      </a:t>
            </a:r>
          </a:p>
          <a:p>
            <a:pPr>
              <a:buNone/>
            </a:pPr>
            <a:r>
              <a:rPr lang="en-US" sz="2000" dirty="0">
                <a:latin typeface="Times New Roman" panose="02020603050405020304" pitchFamily="18" charset="0"/>
                <a:cs typeface="Times New Roman" panose="02020603050405020304" pitchFamily="18" charset="0"/>
              </a:rPr>
              <a:t>            </a:t>
            </a:r>
          </a:p>
          <a:p>
            <a:pPr>
              <a:buNone/>
            </a:pPr>
            <a:endParaRPr lang="en-US" sz="1800" b="1" dirty="0"/>
          </a:p>
          <a:p>
            <a:pPr>
              <a:buNone/>
            </a:pPr>
            <a:endParaRPr lang="en-US" sz="1800" b="1" dirty="0"/>
          </a:p>
          <a:p>
            <a:pPr>
              <a:buNone/>
            </a:pPr>
            <a:endParaRPr lang="en-US" sz="1800" b="1" dirty="0"/>
          </a:p>
          <a:p>
            <a:pPr>
              <a:buNone/>
            </a:pPr>
            <a:endParaRPr lang="en-US" sz="1800" b="1" dirty="0"/>
          </a:p>
          <a:p>
            <a:pPr>
              <a:buNone/>
            </a:pPr>
            <a:endParaRPr lang="en-US" sz="1800" b="1" dirty="0"/>
          </a:p>
          <a:p>
            <a:pPr>
              <a:buNone/>
            </a:pPr>
            <a:endParaRPr lang="en-US" sz="1800" b="1" dirty="0"/>
          </a:p>
          <a:p>
            <a:pPr>
              <a:buNone/>
            </a:pPr>
            <a:endParaRPr lang="en-US" sz="1800" b="1" dirty="0"/>
          </a:p>
          <a:p>
            <a:pPr>
              <a:buNone/>
            </a:pPr>
            <a:r>
              <a:rPr lang="en-US" sz="1800" dirty="0"/>
              <a:t>                                                </a:t>
            </a:r>
          </a:p>
          <a:p>
            <a:pPr>
              <a:buNone/>
            </a:pPr>
            <a:endParaRPr lang="en-US" sz="1800" dirty="0"/>
          </a:p>
          <a:p>
            <a:pPr>
              <a:buNone/>
            </a:pPr>
            <a:r>
              <a:rPr lang="en-US" sz="1800" dirty="0"/>
              <a:t>                                    High=3,Medium =2 ,Low=1</a:t>
            </a:r>
          </a:p>
          <a:p>
            <a:pPr>
              <a:buNone/>
            </a:pPr>
            <a:r>
              <a:rPr lang="en-US" sz="1600" dirty="0"/>
              <a:t>                                    </a:t>
            </a:r>
          </a:p>
        </p:txBody>
      </p:sp>
      <p:sp>
        <p:nvSpPr>
          <p:cNvPr id="6" name="Date Placeholder 5"/>
          <p:cNvSpPr>
            <a:spLocks noGrp="1"/>
          </p:cNvSpPr>
          <p:nvPr>
            <p:ph type="dt" sz="half" idx="10"/>
          </p:nvPr>
        </p:nvSpPr>
        <p:spPr/>
        <p:txBody>
          <a:bodyPr/>
          <a:lstStyle/>
          <a:p>
            <a:fld id="{042FE326-FBA7-48DD-B597-38E448B8872B}" type="datetime1">
              <a:rPr lang="en-US" smtClean="0"/>
              <a:pPr/>
              <a:t>28-May-24</a:t>
            </a:fld>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12</a:t>
            </a:fld>
            <a:endParaRPr lang="en-US"/>
          </a:p>
        </p:txBody>
      </p:sp>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CO-PO  Mapping</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10" name="Footer Placeholder 9"/>
          <p:cNvSpPr>
            <a:spLocks noGrp="1"/>
          </p:cNvSpPr>
          <p:nvPr>
            <p:ph type="ftr" sz="quarter" idx="11"/>
          </p:nvPr>
        </p:nvSpPr>
        <p:spPr>
          <a:xfrm>
            <a:off x="2514600" y="6356350"/>
            <a:ext cx="5029200" cy="365125"/>
          </a:xfrm>
        </p:spPr>
        <p:txBody>
          <a:bodyPr/>
          <a:lstStyle/>
          <a:p>
            <a:r>
              <a:rPr lang="sv-SE"/>
              <a:t>Preeti Singh             Digital Marketing               Unit 1</a:t>
            </a:r>
            <a:endParaRPr lang="en-US" dirty="0"/>
          </a:p>
        </p:txBody>
      </p:sp>
      <p:pic>
        <p:nvPicPr>
          <p:cNvPr id="12" name="Picture 2" descr="NIET, Greater Noida: Cutoff, Placements, Courses, Fees, Admission 2021">
            <a:extLst>
              <a:ext uri="{FF2B5EF4-FFF2-40B4-BE49-F238E27FC236}">
                <a16:creationId xmlns:a16="http://schemas.microsoft.com/office/drawing/2014/main" id="{23539453-C066-4996-BA0B-A02A049384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816"/>
            <a:ext cx="1371600" cy="9080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1145722-1D60-7930-D019-4063EDFEFB16}"/>
              </a:ext>
            </a:extLst>
          </p:cNvPr>
          <p:cNvPicPr>
            <a:picLocks noChangeAspect="1"/>
          </p:cNvPicPr>
          <p:nvPr/>
        </p:nvPicPr>
        <p:blipFill>
          <a:blip r:embed="rId4"/>
          <a:stretch>
            <a:fillRect/>
          </a:stretch>
        </p:blipFill>
        <p:spPr>
          <a:xfrm>
            <a:off x="1143000" y="1447800"/>
            <a:ext cx="5968501" cy="3066554"/>
          </a:xfrm>
          <a:prstGeom prst="rect">
            <a:avLst/>
          </a:prstGeom>
        </p:spPr>
      </p:pic>
    </p:spTree>
    <p:extLst>
      <p:ext uri="{BB962C8B-B14F-4D97-AF65-F5344CB8AC3E}">
        <p14:creationId xmlns:p14="http://schemas.microsoft.com/office/powerpoint/2010/main" val="3583303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AEE0AE5-7430-494C-A0A3-6467D11E21D6}" type="datetime1">
              <a:rPr lang="en-US" smtClean="0"/>
              <a:pPr/>
              <a:t>28-May-24</a:t>
            </a:fld>
            <a:endParaRPr lang="en-US"/>
          </a:p>
        </p:txBody>
      </p:sp>
      <p:sp>
        <p:nvSpPr>
          <p:cNvPr id="5" name="Footer Placeholder 4"/>
          <p:cNvSpPr>
            <a:spLocks noGrp="1"/>
          </p:cNvSpPr>
          <p:nvPr>
            <p:ph type="ftr" sz="quarter" idx="11"/>
          </p:nvPr>
        </p:nvSpPr>
        <p:spPr>
          <a:xfrm>
            <a:off x="2362200" y="6356350"/>
            <a:ext cx="49530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Program Educational Objectives</a:t>
            </a:r>
          </a:p>
        </p:txBody>
      </p:sp>
      <p:pic>
        <p:nvPicPr>
          <p:cNvPr id="8" name="Picture 0" descr="Logo New.png"/>
          <p:cNvPicPr>
            <a:picLocks noChangeAspect="1" noChangeArrowheads="1"/>
          </p:cNvPicPr>
          <p:nvPr/>
        </p:nvPicPr>
        <p:blipFill>
          <a:blip r:embed="rId2"/>
          <a:srcRect/>
          <a:stretch>
            <a:fillRect/>
          </a:stretch>
        </p:blipFill>
        <p:spPr bwMode="auto">
          <a:xfrm>
            <a:off x="0" y="0"/>
            <a:ext cx="1371600" cy="685800"/>
          </a:xfrm>
          <a:prstGeom prst="rect">
            <a:avLst/>
          </a:prstGeom>
          <a:noFill/>
          <a:ln w="9525">
            <a:noFill/>
            <a:miter lim="800000"/>
            <a:headEnd/>
            <a:tailEnd/>
          </a:ln>
        </p:spPr>
      </p:pic>
      <p:sp>
        <p:nvSpPr>
          <p:cNvPr id="9" name="Rectangle 8"/>
          <p:cNvSpPr/>
          <p:nvPr/>
        </p:nvSpPr>
        <p:spPr>
          <a:xfrm>
            <a:off x="685800" y="1305342"/>
            <a:ext cx="8134672" cy="4524315"/>
          </a:xfrm>
          <a:prstGeom prst="rect">
            <a:avLst/>
          </a:prstGeom>
        </p:spPr>
        <p:txBody>
          <a:bodyPr wrap="square">
            <a:spAutoFit/>
          </a:bodyPr>
          <a:lstStyle/>
          <a:p>
            <a:pPr algn="just">
              <a:buNone/>
            </a:pPr>
            <a:r>
              <a:rPr lang="en-US" sz="2400" dirty="0">
                <a:latin typeface="Times New Roman" panose="02020603050405020304" pitchFamily="18" charset="0"/>
                <a:cs typeface="Times New Roman" panose="02020603050405020304" pitchFamily="18" charset="0"/>
              </a:rPr>
              <a:t>PEO1: Conceptual Knowledge to adapt in rapidly changing environment 	and 	learn new skills and demonstrate application of 	management principles in professional work setting.</a:t>
            </a:r>
          </a:p>
          <a:p>
            <a:pPr algn="just">
              <a:buNone/>
            </a:pPr>
            <a:r>
              <a:rPr lang="en-US" sz="2400" dirty="0">
                <a:latin typeface="Times New Roman" panose="02020603050405020304" pitchFamily="18" charset="0"/>
                <a:cs typeface="Times New Roman" panose="02020603050405020304" pitchFamily="18" charset="0"/>
              </a:rPr>
              <a:t>	</a:t>
            </a:r>
          </a:p>
          <a:p>
            <a:pPr algn="just">
              <a:buNone/>
            </a:pPr>
            <a:r>
              <a:rPr lang="en-US" sz="2400" dirty="0">
                <a:latin typeface="Times New Roman" panose="02020603050405020304" pitchFamily="18" charset="0"/>
                <a:cs typeface="Times New Roman" panose="02020603050405020304" pitchFamily="18" charset="0"/>
              </a:rPr>
              <a:t>PEO2:  Apply appropriate tools for decision making for solving complex managerial problems in local or global context.</a:t>
            </a:r>
          </a:p>
          <a:p>
            <a:pPr algn="just">
              <a:buNone/>
            </a:pPr>
            <a:r>
              <a:rPr lang="en-US" sz="2400" dirty="0">
                <a:latin typeface="Times New Roman" panose="02020603050405020304" pitchFamily="18" charset="0"/>
                <a:cs typeface="Times New Roman" panose="02020603050405020304" pitchFamily="18" charset="0"/>
              </a:rPr>
              <a:t> 		</a:t>
            </a:r>
          </a:p>
          <a:p>
            <a:pPr algn="just">
              <a:buNone/>
            </a:pPr>
            <a:r>
              <a:rPr lang="en-US" sz="2400" dirty="0">
                <a:latin typeface="Times New Roman" panose="02020603050405020304" pitchFamily="18" charset="0"/>
                <a:cs typeface="Times New Roman" panose="02020603050405020304" pitchFamily="18" charset="0"/>
              </a:rPr>
              <a:t>PEO3:  Exhibit Integrity, social responsibility and teamwork.</a:t>
            </a:r>
          </a:p>
          <a:p>
            <a:pPr algn="just">
              <a:buNone/>
            </a:pPr>
            <a:r>
              <a:rPr lang="en-US" sz="2400" dirty="0">
                <a:latin typeface="Times New Roman" panose="02020603050405020304" pitchFamily="18" charset="0"/>
                <a:cs typeface="Times New Roman" panose="02020603050405020304" pitchFamily="18" charset="0"/>
              </a:rPr>
              <a:t>		</a:t>
            </a:r>
          </a:p>
          <a:p>
            <a:pPr algn="just">
              <a:buNone/>
            </a:pPr>
            <a:r>
              <a:rPr lang="en-US" sz="2400" dirty="0">
                <a:latin typeface="Times New Roman" panose="02020603050405020304" pitchFamily="18" charset="0"/>
                <a:cs typeface="Times New Roman" panose="02020603050405020304" pitchFamily="18" charset="0"/>
              </a:rPr>
              <a:t>PEO4: 	Exhibit ethics, communication skills, leadership qualities and entrepreneurial mindset.</a:t>
            </a:r>
          </a:p>
        </p:txBody>
      </p:sp>
    </p:spTree>
    <p:extLst>
      <p:ext uri="{BB962C8B-B14F-4D97-AF65-F5344CB8AC3E}">
        <p14:creationId xmlns:p14="http://schemas.microsoft.com/office/powerpoint/2010/main" val="37345793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9C61AE6-879D-4A5C-B409-46269ED40649}" type="datetime1">
              <a:rPr lang="en-US" smtClean="0"/>
              <a:pPr/>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latin typeface="Times New Roman" panose="02020603050405020304" pitchFamily="18" charset="0"/>
                <a:cs typeface="Times New Roman" panose="02020603050405020304" pitchFamily="18" charset="0"/>
              </a:rPr>
              <a:t>Preeti Singh             Digital Marketing               Unit 1</a:t>
            </a:r>
            <a:endParaRPr lang="en-US"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14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Result Analysis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3" name="Content Placeholder 2"/>
          <p:cNvSpPr>
            <a:spLocks noGrp="1"/>
          </p:cNvSpPr>
          <p:nvPr>
            <p:ph idx="1"/>
          </p:nvPr>
        </p:nvSpPr>
        <p:spPr>
          <a:xfrm>
            <a:off x="0" y="833492"/>
            <a:ext cx="8229600" cy="4525963"/>
          </a:xfrm>
        </p:spPr>
        <p:txBody>
          <a:bodyPr>
            <a:normAutofit/>
          </a:bodyPr>
          <a:lstStyle/>
          <a:p>
            <a:pPr marL="0" indent="0" algn="just">
              <a:buNone/>
            </a:pPr>
            <a:r>
              <a:rPr lang="en-US" sz="2800" dirty="0">
                <a:latin typeface="Times New Roman" panose="02020603050405020304" pitchFamily="18" charset="0"/>
                <a:cs typeface="Times New Roman" panose="02020603050405020304" pitchFamily="18" charset="0"/>
              </a:rPr>
              <a:t> </a:t>
            </a:r>
          </a:p>
        </p:txBody>
      </p:sp>
      <p:pic>
        <p:nvPicPr>
          <p:cNvPr id="10" name="Picture 2" descr="NIET, Greater Noida: Cutoff, Placements, Courses, Fees, Admission 2022">
            <a:extLst>
              <a:ext uri="{FF2B5EF4-FFF2-40B4-BE49-F238E27FC236}">
                <a16:creationId xmlns:a16="http://schemas.microsoft.com/office/drawing/2014/main" id="{EE143358-F79F-86F3-4B31-9C9402A7A9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3261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94460" y="0"/>
            <a:ext cx="7772400" cy="7620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t>End Semester Question Paper Template</a:t>
            </a:r>
          </a:p>
        </p:txBody>
      </p:sp>
      <p:sp>
        <p:nvSpPr>
          <p:cNvPr id="2" name="Date Placeholder 1">
            <a:extLst>
              <a:ext uri="{FF2B5EF4-FFF2-40B4-BE49-F238E27FC236}">
                <a16:creationId xmlns:a16="http://schemas.microsoft.com/office/drawing/2014/main" id="{228D8035-9F33-465F-9D3D-04EFB802E044}"/>
              </a:ext>
            </a:extLst>
          </p:cNvPr>
          <p:cNvSpPr>
            <a:spLocks noGrp="1"/>
          </p:cNvSpPr>
          <p:nvPr>
            <p:ph type="dt" sz="half" idx="10"/>
          </p:nvPr>
        </p:nvSpPr>
        <p:spPr/>
        <p:txBody>
          <a:bodyPr/>
          <a:lstStyle/>
          <a:p>
            <a:fld id="{CED27C1F-2BF2-45D4-AE4E-990C94B5FA0C}" type="datetime1">
              <a:rPr lang="en-US" smtClean="0"/>
              <a:pPr/>
              <a:t>28-May-24</a:t>
            </a:fld>
            <a:endParaRPr lang="en-US"/>
          </a:p>
        </p:txBody>
      </p:sp>
      <p:sp>
        <p:nvSpPr>
          <p:cNvPr id="3" name="Footer Placeholder 2">
            <a:extLst>
              <a:ext uri="{FF2B5EF4-FFF2-40B4-BE49-F238E27FC236}">
                <a16:creationId xmlns:a16="http://schemas.microsoft.com/office/drawing/2014/main" id="{877EBB6C-5418-4EB8-B9DA-59B278CB65C5}"/>
              </a:ext>
            </a:extLst>
          </p:cNvPr>
          <p:cNvSpPr>
            <a:spLocks noGrp="1"/>
          </p:cNvSpPr>
          <p:nvPr>
            <p:ph type="ftr" sz="quarter" idx="11"/>
          </p:nvPr>
        </p:nvSpPr>
        <p:spPr>
          <a:xfrm>
            <a:off x="3124200" y="6324600"/>
            <a:ext cx="4267200" cy="396875"/>
          </a:xfrm>
        </p:spPr>
        <p:txBody>
          <a:bodyPr/>
          <a:lstStyle/>
          <a:p>
            <a:r>
              <a:rPr lang="pt-BR"/>
              <a:t>Preeti Singh             Digital Marketing               Unit 1</a:t>
            </a:r>
            <a:endParaRPr lang="en-US" dirty="0"/>
          </a:p>
        </p:txBody>
      </p:sp>
      <p:sp>
        <p:nvSpPr>
          <p:cNvPr id="5" name="Slide Number Placeholder 4">
            <a:extLst>
              <a:ext uri="{FF2B5EF4-FFF2-40B4-BE49-F238E27FC236}">
                <a16:creationId xmlns:a16="http://schemas.microsoft.com/office/drawing/2014/main" id="{8E71409D-564A-4A45-9735-96A61B8448E5}"/>
              </a:ext>
            </a:extLst>
          </p:cNvPr>
          <p:cNvSpPr>
            <a:spLocks noGrp="1"/>
          </p:cNvSpPr>
          <p:nvPr>
            <p:ph type="sldNum" sz="quarter" idx="12"/>
          </p:nvPr>
        </p:nvSpPr>
        <p:spPr/>
        <p:txBody>
          <a:bodyPr/>
          <a:lstStyle/>
          <a:p>
            <a:fld id="{B6F15528-21DE-4FAA-801E-634DDDAF4B2B}" type="slidenum">
              <a:rPr lang="en-US" smtClean="0"/>
              <a:pPr/>
              <a:t>15</a:t>
            </a:fld>
            <a:endParaRPr lang="en-US"/>
          </a:p>
        </p:txBody>
      </p:sp>
      <p:pic>
        <p:nvPicPr>
          <p:cNvPr id="10" name="Content Placeholder 9" descr="temp1.png"/>
          <p:cNvPicPr>
            <a:picLocks noGrp="1" noChangeAspect="1"/>
          </p:cNvPicPr>
          <p:nvPr>
            <p:ph idx="1"/>
          </p:nvPr>
        </p:nvPicPr>
        <p:blipFill>
          <a:blip r:embed="rId2"/>
          <a:stretch>
            <a:fillRect/>
          </a:stretch>
        </p:blipFill>
        <p:spPr>
          <a:xfrm>
            <a:off x="762000" y="1230445"/>
            <a:ext cx="7619999" cy="5170355"/>
          </a:xfrm>
        </p:spPr>
      </p:pic>
      <p:pic>
        <p:nvPicPr>
          <p:cNvPr id="9" name="Picture 8" descr="Logo11.png"/>
          <p:cNvPicPr>
            <a:picLocks noChangeAspect="1"/>
          </p:cNvPicPr>
          <p:nvPr/>
        </p:nvPicPr>
        <p:blipFill>
          <a:blip r:embed="rId3"/>
          <a:stretch>
            <a:fillRect/>
          </a:stretch>
        </p:blipFill>
        <p:spPr>
          <a:xfrm>
            <a:off x="0" y="36838"/>
            <a:ext cx="1352550" cy="725162"/>
          </a:xfrm>
          <a:prstGeom prst="rect">
            <a:avLst/>
          </a:prstGeom>
        </p:spPr>
      </p:pic>
    </p:spTree>
    <p:extLst>
      <p:ext uri="{BB962C8B-B14F-4D97-AF65-F5344CB8AC3E}">
        <p14:creationId xmlns:p14="http://schemas.microsoft.com/office/powerpoint/2010/main" val="10831111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7620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End Semester Question Paper Template</a:t>
            </a:r>
          </a:p>
        </p:txBody>
      </p:sp>
      <p:sp>
        <p:nvSpPr>
          <p:cNvPr id="2" name="Date Placeholder 1">
            <a:extLst>
              <a:ext uri="{FF2B5EF4-FFF2-40B4-BE49-F238E27FC236}">
                <a16:creationId xmlns:a16="http://schemas.microsoft.com/office/drawing/2014/main" id="{228D8035-9F33-465F-9D3D-04EFB802E044}"/>
              </a:ext>
            </a:extLst>
          </p:cNvPr>
          <p:cNvSpPr>
            <a:spLocks noGrp="1"/>
          </p:cNvSpPr>
          <p:nvPr>
            <p:ph type="dt" sz="half" idx="10"/>
          </p:nvPr>
        </p:nvSpPr>
        <p:spPr/>
        <p:txBody>
          <a:bodyPr/>
          <a:lstStyle/>
          <a:p>
            <a:fld id="{A30D723F-31BD-43DD-87C6-8717DC1797CC}" type="datetime1">
              <a:rPr lang="en-US" smtClean="0"/>
              <a:pPr/>
              <a:t>28-May-24</a:t>
            </a:fld>
            <a:endParaRPr lang="en-US"/>
          </a:p>
        </p:txBody>
      </p:sp>
      <p:sp>
        <p:nvSpPr>
          <p:cNvPr id="3" name="Footer Placeholder 2">
            <a:extLst>
              <a:ext uri="{FF2B5EF4-FFF2-40B4-BE49-F238E27FC236}">
                <a16:creationId xmlns:a16="http://schemas.microsoft.com/office/drawing/2014/main" id="{877EBB6C-5418-4EB8-B9DA-59B278CB65C5}"/>
              </a:ext>
            </a:extLst>
          </p:cNvPr>
          <p:cNvSpPr>
            <a:spLocks noGrp="1"/>
          </p:cNvSpPr>
          <p:nvPr>
            <p:ph type="ftr" sz="quarter" idx="11"/>
          </p:nvPr>
        </p:nvSpPr>
        <p:spPr>
          <a:xfrm>
            <a:off x="3124200" y="6324600"/>
            <a:ext cx="4267200" cy="396875"/>
          </a:xfrm>
        </p:spPr>
        <p:txBody>
          <a:bodyPr/>
          <a:lstStyle/>
          <a:p>
            <a:r>
              <a:rPr lang="pt-BR"/>
              <a:t>Preeti Singh             Digital Marketing               Unit 1</a:t>
            </a:r>
            <a:endParaRPr lang="en-US" dirty="0"/>
          </a:p>
        </p:txBody>
      </p:sp>
      <p:sp>
        <p:nvSpPr>
          <p:cNvPr id="5" name="Slide Number Placeholder 4">
            <a:extLst>
              <a:ext uri="{FF2B5EF4-FFF2-40B4-BE49-F238E27FC236}">
                <a16:creationId xmlns:a16="http://schemas.microsoft.com/office/drawing/2014/main" id="{8E71409D-564A-4A45-9735-96A61B8448E5}"/>
              </a:ext>
            </a:extLst>
          </p:cNvPr>
          <p:cNvSpPr>
            <a:spLocks noGrp="1"/>
          </p:cNvSpPr>
          <p:nvPr>
            <p:ph type="sldNum" sz="quarter" idx="12"/>
          </p:nvPr>
        </p:nvSpPr>
        <p:spPr/>
        <p:txBody>
          <a:bodyPr/>
          <a:lstStyle/>
          <a:p>
            <a:fld id="{B6F15528-21DE-4FAA-801E-634DDDAF4B2B}" type="slidenum">
              <a:rPr lang="en-US" smtClean="0"/>
              <a:pPr/>
              <a:t>16</a:t>
            </a:fld>
            <a:endParaRPr lang="en-US"/>
          </a:p>
        </p:txBody>
      </p:sp>
      <p:pic>
        <p:nvPicPr>
          <p:cNvPr id="8" name="Content Placeholder 7" descr="temp2.png"/>
          <p:cNvPicPr>
            <a:picLocks noGrp="1" noChangeAspect="1"/>
          </p:cNvPicPr>
          <p:nvPr>
            <p:ph idx="1"/>
          </p:nvPr>
        </p:nvPicPr>
        <p:blipFill>
          <a:blip r:embed="rId2"/>
          <a:stretch>
            <a:fillRect/>
          </a:stretch>
        </p:blipFill>
        <p:spPr>
          <a:xfrm>
            <a:off x="532288" y="1066800"/>
            <a:ext cx="8170846" cy="5105400"/>
          </a:xfrm>
        </p:spPr>
      </p:pic>
      <p:pic>
        <p:nvPicPr>
          <p:cNvPr id="9" name="Picture 8" descr="Logo11.png"/>
          <p:cNvPicPr>
            <a:picLocks noChangeAspect="1"/>
          </p:cNvPicPr>
          <p:nvPr/>
        </p:nvPicPr>
        <p:blipFill>
          <a:blip r:embed="rId3"/>
          <a:stretch>
            <a:fillRect/>
          </a:stretch>
        </p:blipFill>
        <p:spPr>
          <a:xfrm>
            <a:off x="0" y="36838"/>
            <a:ext cx="1352550" cy="725162"/>
          </a:xfrm>
          <a:prstGeom prst="rect">
            <a:avLst/>
          </a:prstGeom>
        </p:spPr>
      </p:pic>
    </p:spTree>
    <p:extLst>
      <p:ext uri="{BB962C8B-B14F-4D97-AF65-F5344CB8AC3E}">
        <p14:creationId xmlns:p14="http://schemas.microsoft.com/office/powerpoint/2010/main" val="4051495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7620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End Semester Question Paper Template</a:t>
            </a:r>
          </a:p>
        </p:txBody>
      </p:sp>
      <p:sp>
        <p:nvSpPr>
          <p:cNvPr id="2" name="Date Placeholder 1">
            <a:extLst>
              <a:ext uri="{FF2B5EF4-FFF2-40B4-BE49-F238E27FC236}">
                <a16:creationId xmlns:a16="http://schemas.microsoft.com/office/drawing/2014/main" id="{228D8035-9F33-465F-9D3D-04EFB802E044}"/>
              </a:ext>
            </a:extLst>
          </p:cNvPr>
          <p:cNvSpPr>
            <a:spLocks noGrp="1"/>
          </p:cNvSpPr>
          <p:nvPr>
            <p:ph type="dt" sz="half" idx="10"/>
          </p:nvPr>
        </p:nvSpPr>
        <p:spPr/>
        <p:txBody>
          <a:bodyPr/>
          <a:lstStyle/>
          <a:p>
            <a:fld id="{039398DF-2873-481D-B918-2CB4C39965F4}" type="datetime1">
              <a:rPr lang="en-US" smtClean="0"/>
              <a:pPr/>
              <a:t>28-May-24</a:t>
            </a:fld>
            <a:endParaRPr lang="en-US"/>
          </a:p>
        </p:txBody>
      </p:sp>
      <p:sp>
        <p:nvSpPr>
          <p:cNvPr id="3" name="Footer Placeholder 2">
            <a:extLst>
              <a:ext uri="{FF2B5EF4-FFF2-40B4-BE49-F238E27FC236}">
                <a16:creationId xmlns:a16="http://schemas.microsoft.com/office/drawing/2014/main" id="{877EBB6C-5418-4EB8-B9DA-59B278CB65C5}"/>
              </a:ext>
            </a:extLst>
          </p:cNvPr>
          <p:cNvSpPr>
            <a:spLocks noGrp="1"/>
          </p:cNvSpPr>
          <p:nvPr>
            <p:ph type="ftr" sz="quarter" idx="11"/>
          </p:nvPr>
        </p:nvSpPr>
        <p:spPr>
          <a:xfrm>
            <a:off x="3124200" y="6324600"/>
            <a:ext cx="4267200" cy="396875"/>
          </a:xfrm>
        </p:spPr>
        <p:txBody>
          <a:bodyPr/>
          <a:lstStyle/>
          <a:p>
            <a:r>
              <a:rPr lang="pt-BR"/>
              <a:t>Preeti Singh             Digital Marketing               Unit 1</a:t>
            </a:r>
            <a:endParaRPr lang="en-US" dirty="0"/>
          </a:p>
        </p:txBody>
      </p:sp>
      <p:sp>
        <p:nvSpPr>
          <p:cNvPr id="5" name="Slide Number Placeholder 4">
            <a:extLst>
              <a:ext uri="{FF2B5EF4-FFF2-40B4-BE49-F238E27FC236}">
                <a16:creationId xmlns:a16="http://schemas.microsoft.com/office/drawing/2014/main" id="{8E71409D-564A-4A45-9735-96A61B8448E5}"/>
              </a:ext>
            </a:extLst>
          </p:cNvPr>
          <p:cNvSpPr>
            <a:spLocks noGrp="1"/>
          </p:cNvSpPr>
          <p:nvPr>
            <p:ph type="sldNum" sz="quarter" idx="12"/>
          </p:nvPr>
        </p:nvSpPr>
        <p:spPr/>
        <p:txBody>
          <a:bodyPr/>
          <a:lstStyle/>
          <a:p>
            <a:fld id="{B6F15528-21DE-4FAA-801E-634DDDAF4B2B}" type="slidenum">
              <a:rPr lang="en-US" smtClean="0"/>
              <a:pPr/>
              <a:t>17</a:t>
            </a:fld>
            <a:endParaRPr lang="en-US"/>
          </a:p>
        </p:txBody>
      </p:sp>
      <p:pic>
        <p:nvPicPr>
          <p:cNvPr id="9" name="Picture 8" descr="Logo11.png"/>
          <p:cNvPicPr>
            <a:picLocks noChangeAspect="1"/>
          </p:cNvPicPr>
          <p:nvPr/>
        </p:nvPicPr>
        <p:blipFill>
          <a:blip r:embed="rId2"/>
          <a:stretch>
            <a:fillRect/>
          </a:stretch>
        </p:blipFill>
        <p:spPr>
          <a:xfrm>
            <a:off x="0" y="36838"/>
            <a:ext cx="1352550" cy="725162"/>
          </a:xfrm>
          <a:prstGeom prst="rect">
            <a:avLst/>
          </a:prstGeom>
        </p:spPr>
      </p:pic>
      <p:pic>
        <p:nvPicPr>
          <p:cNvPr id="10" name="Content Placeholder 7" descr="temp3.png">
            <a:extLst>
              <a:ext uri="{FF2B5EF4-FFF2-40B4-BE49-F238E27FC236}">
                <a16:creationId xmlns:a16="http://schemas.microsoft.com/office/drawing/2014/main" id="{D50115FD-C447-1465-E7CE-9C3C4EB3A879}"/>
              </a:ext>
            </a:extLst>
          </p:cNvPr>
          <p:cNvPicPr>
            <a:picLocks noGrp="1" noChangeAspect="1"/>
          </p:cNvPicPr>
          <p:nvPr>
            <p:ph idx="1"/>
          </p:nvPr>
        </p:nvPicPr>
        <p:blipFill>
          <a:blip r:embed="rId3"/>
          <a:stretch>
            <a:fillRect/>
          </a:stretch>
        </p:blipFill>
        <p:spPr>
          <a:xfrm>
            <a:off x="762000" y="907256"/>
            <a:ext cx="7619999" cy="5449094"/>
          </a:xfrm>
        </p:spPr>
      </p:pic>
    </p:spTree>
    <p:extLst>
      <p:ext uri="{BB962C8B-B14F-4D97-AF65-F5344CB8AC3E}">
        <p14:creationId xmlns:p14="http://schemas.microsoft.com/office/powerpoint/2010/main" val="31453838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EADB0C4-E319-423F-9586-C278B3399B6E}" type="datetime1">
              <a:rPr lang="en-US" smtClean="0"/>
              <a:pPr/>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R="0" lvl="0" indent="0" algn="ctr" fontAlgn="auto">
              <a:lnSpc>
                <a:spcPct val="100000"/>
              </a:lnSpc>
              <a:spcBef>
                <a:spcPct val="0"/>
              </a:spcBef>
              <a:spcAft>
                <a:spcPts val="0"/>
              </a:spcAft>
              <a:buClrTx/>
              <a:buSzTx/>
              <a:buFontTx/>
              <a:buNone/>
              <a:tabLst/>
              <a:defRPr/>
            </a:pPr>
            <a:r>
              <a:rPr lang="en-US" sz="2400" dirty="0"/>
              <a:t>Prerequisite and Recap</a:t>
            </a:r>
          </a:p>
        </p:txBody>
      </p:sp>
      <p:graphicFrame>
        <p:nvGraphicFramePr>
          <p:cNvPr id="11" name="Content Placeholder 10">
            <a:extLst>
              <a:ext uri="{FF2B5EF4-FFF2-40B4-BE49-F238E27FC236}">
                <a16:creationId xmlns:a16="http://schemas.microsoft.com/office/drawing/2014/main" id="{604DDCA7-9205-84F6-B5BF-62B0E9852A8A}"/>
              </a:ext>
            </a:extLst>
          </p:cNvPr>
          <p:cNvGraphicFramePr>
            <a:graphicFrameLocks noGrp="1"/>
          </p:cNvGraphicFramePr>
          <p:nvPr>
            <p:ph idx="1"/>
            <p:extLst>
              <p:ext uri="{D42A27DB-BD31-4B8C-83A1-F6EECF244321}">
                <p14:modId xmlns:p14="http://schemas.microsoft.com/office/powerpoint/2010/main" val="2601918223"/>
              </p:ext>
            </p:extLst>
          </p:nvPr>
        </p:nvGraphicFramePr>
        <p:xfrm>
          <a:off x="1178877" y="1844675"/>
          <a:ext cx="6786245" cy="1756569"/>
        </p:xfrm>
        <a:graphic>
          <a:graphicData uri="http://schemas.openxmlformats.org/drawingml/2006/table">
            <a:tbl>
              <a:tblPr firstRow="1" firstCol="1" lastRow="1" lastCol="1" bandRow="1" bandCol="1"/>
              <a:tblGrid>
                <a:gridCol w="6786245">
                  <a:extLst>
                    <a:ext uri="{9D8B030D-6E8A-4147-A177-3AD203B41FA5}">
                      <a16:colId xmlns:a16="http://schemas.microsoft.com/office/drawing/2014/main" val="1304317266"/>
                    </a:ext>
                  </a:extLst>
                </a:gridCol>
              </a:tblGrid>
              <a:tr h="1756569">
                <a:tc>
                  <a:txBody>
                    <a:bodyPr/>
                    <a:lstStyle/>
                    <a:p>
                      <a:pPr marL="67945">
                        <a:lnSpc>
                          <a:spcPts val="1375"/>
                        </a:lnSpc>
                      </a:pPr>
                      <a:endPar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945">
                        <a:lnSpc>
                          <a:spcPts val="1375"/>
                        </a:lnSpc>
                      </a:pPr>
                      <a:endPar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945">
                        <a:lnSpc>
                          <a:spcPts val="1375"/>
                        </a:lnSpc>
                      </a:pPr>
                      <a:endPar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945">
                        <a:lnSpc>
                          <a:spcPts val="1375"/>
                        </a:lnSpc>
                      </a:pPr>
                      <a:endPar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945">
                        <a:lnSpc>
                          <a:spcPts val="1375"/>
                        </a:lnSpc>
                      </a:pP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Pre-requisites:</a:t>
                      </a:r>
                      <a:r>
                        <a:rPr lang="en-US" sz="2000" b="1"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U</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nderstanding</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of</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Basics</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of</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marketing</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concepts</a:t>
                      </a:r>
                    </a:p>
                    <a:p>
                      <a:pPr marL="67945">
                        <a:lnSpc>
                          <a:spcPts val="1375"/>
                        </a:lnSpc>
                      </a:pP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945">
                        <a:lnSpc>
                          <a:spcPts val="1375"/>
                        </a:lnSpc>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and</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social</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media</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platforms</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9148658"/>
                  </a:ext>
                </a:extLst>
              </a:tr>
            </a:tbl>
          </a:graphicData>
        </a:graphic>
      </p:graphicFrame>
      <p:pic>
        <p:nvPicPr>
          <p:cNvPr id="12" name="Picture 2" descr="NIET, Greater Noida: Cutoff, Placements, Courses, Fees, Admission 2022">
            <a:extLst>
              <a:ext uri="{FF2B5EF4-FFF2-40B4-BE49-F238E27FC236}">
                <a16:creationId xmlns:a16="http://schemas.microsoft.com/office/drawing/2014/main" id="{E20AA779-B46D-76BC-1495-7490E5D119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3361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D1AF14D-8A3F-4B8C-A73B-6DCAC855937C}" type="datetime1">
              <a:rPr lang="en-US" smtClean="0"/>
              <a:pPr/>
              <a:t>28-May-24</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19</a:t>
            </a:fld>
            <a:endParaRPr lang="en-US"/>
          </a:p>
        </p:txBody>
      </p:sp>
      <p:sp>
        <p:nvSpPr>
          <p:cNvPr id="7" name="Title 1"/>
          <p:cNvSpPr txBox="1">
            <a:spLocks/>
          </p:cNvSpPr>
          <p:nvPr/>
        </p:nvSpPr>
        <p:spPr>
          <a:xfrm>
            <a:off x="1371600" y="1"/>
            <a:ext cx="7772400" cy="6095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Introduction of the subject</a:t>
            </a:r>
          </a:p>
        </p:txBody>
      </p:sp>
      <p:pic>
        <p:nvPicPr>
          <p:cNvPr id="10" name="Picture 2" descr="NIET, Greater Noida: Cutoff, Placements, Courses, Fees, Admission 2022">
            <a:extLst>
              <a:ext uri="{FF2B5EF4-FFF2-40B4-BE49-F238E27FC236}">
                <a16:creationId xmlns:a16="http://schemas.microsoft.com/office/drawing/2014/main" id="{399E314E-6CBB-10B9-CAD9-1EAA4ADB37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548"/>
            <a:ext cx="1390650" cy="81716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6845CD7-DFAB-9E8D-7FA7-4D2F4F8794E2}"/>
              </a:ext>
            </a:extLst>
          </p:cNvPr>
          <p:cNvSpPr txBox="1"/>
          <p:nvPr/>
        </p:nvSpPr>
        <p:spPr>
          <a:xfrm>
            <a:off x="228600" y="869462"/>
            <a:ext cx="8382000" cy="5016758"/>
          </a:xfrm>
          <a:prstGeom prst="rect">
            <a:avLst/>
          </a:prstGeom>
          <a:noFill/>
        </p:spPr>
        <p:txBody>
          <a:bodyPr wrap="square">
            <a:spAutoFit/>
          </a:bodyPr>
          <a:lstStyle/>
          <a:p>
            <a:pPr algn="just"/>
            <a:r>
              <a:rPr lang="en-US" sz="2000" b="0" i="0" dirty="0">
                <a:effectLst/>
                <a:latin typeface="Times New Roman" panose="02020603050405020304" pitchFamily="18" charset="0"/>
                <a:cs typeface="Times New Roman" panose="02020603050405020304" pitchFamily="18" charset="0"/>
              </a:rPr>
              <a:t>The course is designed to make learner conversant with Digital Marketing and proficient in Social Media tools and techniques starting from the fundamentals of digital marketing. </a:t>
            </a:r>
          </a:p>
          <a:p>
            <a:pPr algn="just"/>
            <a:endParaRPr lang="en-US" sz="2000" b="0" i="0" dirty="0">
              <a:solidFill>
                <a:srgbClr val="16192B"/>
              </a:solidFill>
              <a:effectLst/>
              <a:latin typeface="Times New Roman" panose="02020603050405020304" pitchFamily="18" charset="0"/>
              <a:cs typeface="Times New Roman" panose="02020603050405020304" pitchFamily="18" charset="0"/>
            </a:endParaRPr>
          </a:p>
          <a:p>
            <a:pPr algn="just"/>
            <a:r>
              <a:rPr lang="en-US" sz="2000" b="0" i="0" dirty="0">
                <a:solidFill>
                  <a:srgbClr val="16192B"/>
                </a:solidFill>
                <a:effectLst/>
                <a:latin typeface="Times New Roman" panose="02020603050405020304" pitchFamily="18" charset="0"/>
                <a:cs typeface="Times New Roman" panose="02020603050405020304" pitchFamily="18" charset="0"/>
              </a:rPr>
              <a:t>Social media websites and applications allow users to create and exchange user-generated content where people talk, share information, participate and network through technologies such as blogs and social networking sites. </a:t>
            </a:r>
          </a:p>
          <a:p>
            <a:pPr algn="just"/>
            <a:endParaRPr lang="en-US" sz="2000" dirty="0">
              <a:solidFill>
                <a:srgbClr val="16192B"/>
              </a:solidFill>
              <a:latin typeface="Times New Roman" panose="02020603050405020304" pitchFamily="18" charset="0"/>
              <a:cs typeface="Times New Roman" panose="02020603050405020304" pitchFamily="18" charset="0"/>
            </a:endParaRPr>
          </a:p>
          <a:p>
            <a:pPr algn="just"/>
            <a:r>
              <a:rPr lang="en-US" sz="2000" b="0" i="0" dirty="0">
                <a:solidFill>
                  <a:srgbClr val="16192B"/>
                </a:solidFill>
                <a:effectLst/>
                <a:latin typeface="Times New Roman" panose="02020603050405020304" pitchFamily="18" charset="0"/>
                <a:cs typeface="Times New Roman" panose="02020603050405020304" pitchFamily="18" charset="0"/>
              </a:rPr>
              <a:t>Within the last decade, social media has become one of the most powerful sources for news updates, online collaboration, networking, viral marketing and entertainment.</a:t>
            </a:r>
          </a:p>
          <a:p>
            <a:pPr algn="just"/>
            <a:endParaRPr lang="en-US" sz="2000" b="0" i="0" dirty="0">
              <a:solidFill>
                <a:srgbClr val="16192B"/>
              </a:solidFill>
              <a:effectLst/>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hlinkClick r:id="rId3"/>
              </a:rPr>
              <a:t>https://www.youtube.com/watch?v=Xuq6_udbeH0&amp;list=PLi3oNa09iwJRByiNwEJNaZ3XVKcveovzk</a:t>
            </a:r>
            <a:endParaRPr lang="en-US" sz="2000" dirty="0">
              <a:solidFill>
                <a:srgbClr val="16192B"/>
              </a:solidFill>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hlinkClick r:id="rId4"/>
              </a:rPr>
              <a:t>https://www.youtube.com/watch?v=X-pCbWwu50k</a:t>
            </a:r>
            <a:endParaRPr lang="en-US" sz="2000" dirty="0">
              <a:solidFill>
                <a:srgbClr val="16192B"/>
              </a:solidFill>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6E35803-A8E5-476F-BDCF-FEACCFBBA897}" type="datetime1">
              <a:rPr lang="en-US" smtClean="0"/>
              <a:pPr/>
              <a:t>28-May-24</a:t>
            </a:fld>
            <a:endParaRPr lang="en-US" dirty="0"/>
          </a:p>
        </p:txBody>
      </p:sp>
      <p:sp>
        <p:nvSpPr>
          <p:cNvPr id="5" name="Footer Placeholder 4"/>
          <p:cNvSpPr>
            <a:spLocks noGrp="1"/>
          </p:cNvSpPr>
          <p:nvPr>
            <p:ph type="ftr" sz="quarter" idx="11"/>
          </p:nvPr>
        </p:nvSpPr>
        <p:spPr>
          <a:xfrm>
            <a:off x="1752600" y="6356350"/>
            <a:ext cx="6400800" cy="365125"/>
          </a:xfrm>
        </p:spPr>
        <p:txBody>
          <a:bodyPr/>
          <a:lstStyle/>
          <a:p>
            <a:r>
              <a:rPr lang="en-US">
                <a:solidFill>
                  <a:schemeClr val="tx1"/>
                </a:solidFill>
              </a:rPr>
              <a:t>Preeti Singh             Digital Marketing               Unit 1</a:t>
            </a:r>
            <a:endParaRPr lang="en-US" dirty="0">
              <a:solidFill>
                <a:schemeClr val="tx1"/>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latin typeface="+mj-lt"/>
                <a:cs typeface="Times New Roman" pitchFamily="18" charset="0"/>
              </a:rPr>
              <a:t>Index/Content</a:t>
            </a:r>
          </a:p>
        </p:txBody>
      </p:sp>
      <p:graphicFrame>
        <p:nvGraphicFramePr>
          <p:cNvPr id="12" name="Table 11"/>
          <p:cNvGraphicFramePr>
            <a:graphicFrameLocks noGrp="1"/>
          </p:cNvGraphicFramePr>
          <p:nvPr>
            <p:extLst>
              <p:ext uri="{D42A27DB-BD31-4B8C-83A1-F6EECF244321}">
                <p14:modId xmlns:p14="http://schemas.microsoft.com/office/powerpoint/2010/main" val="2484629903"/>
              </p:ext>
            </p:extLst>
          </p:nvPr>
        </p:nvGraphicFramePr>
        <p:xfrm>
          <a:off x="190500" y="1066800"/>
          <a:ext cx="8763000" cy="5191104"/>
        </p:xfrm>
        <a:graphic>
          <a:graphicData uri="http://schemas.openxmlformats.org/drawingml/2006/table">
            <a:tbl>
              <a:tblPr firstRow="1" bandRow="1">
                <a:tableStyleId>{5C22544A-7EE6-4342-B048-85BDC9FD1C3A}</a:tableStyleId>
              </a:tblPr>
              <a:tblGrid>
                <a:gridCol w="1622778">
                  <a:extLst>
                    <a:ext uri="{9D8B030D-6E8A-4147-A177-3AD203B41FA5}">
                      <a16:colId xmlns:a16="http://schemas.microsoft.com/office/drawing/2014/main" val="20000"/>
                    </a:ext>
                  </a:extLst>
                </a:gridCol>
                <a:gridCol w="7140222">
                  <a:extLst>
                    <a:ext uri="{9D8B030D-6E8A-4147-A177-3AD203B41FA5}">
                      <a16:colId xmlns:a16="http://schemas.microsoft.com/office/drawing/2014/main" val="20001"/>
                    </a:ext>
                  </a:extLst>
                </a:gridCol>
              </a:tblGrid>
              <a:tr h="394581">
                <a:tc>
                  <a:txBody>
                    <a:bodyPr/>
                    <a:lstStyle/>
                    <a:p>
                      <a:r>
                        <a:rPr lang="en-US" sz="2000" dirty="0"/>
                        <a:t>S. No.</a:t>
                      </a:r>
                    </a:p>
                  </a:txBody>
                  <a:tcPr/>
                </a:tc>
                <a:tc>
                  <a:txBody>
                    <a:bodyPr/>
                    <a:lstStyle/>
                    <a:p>
                      <a:pPr algn="l"/>
                      <a:r>
                        <a:rPr lang="en-US" sz="2000" dirty="0"/>
                        <a:t>Index</a:t>
                      </a:r>
                    </a:p>
                  </a:txBody>
                  <a:tcPr/>
                </a:tc>
                <a:extLst>
                  <a:ext uri="{0D108BD9-81ED-4DB2-BD59-A6C34878D82A}">
                    <a16:rowId xmlns:a16="http://schemas.microsoft.com/office/drawing/2014/main" val="10000"/>
                  </a:ext>
                </a:extLst>
              </a:tr>
              <a:tr h="769785">
                <a:tc>
                  <a:txBody>
                    <a:bodyPr/>
                    <a:lstStyle/>
                    <a:p>
                      <a:r>
                        <a:rPr lang="en-US" sz="2000" b="0" dirty="0">
                          <a:latin typeface="Times New Roman" pitchFamily="18" charset="0"/>
                          <a:cs typeface="Times New Roman" pitchFamily="18" charset="0"/>
                        </a:rPr>
                        <a:t>1.</a:t>
                      </a:r>
                    </a:p>
                  </a:txBody>
                  <a:tcPr/>
                </a:tc>
                <a:tc>
                  <a:txBody>
                    <a:bodyPr/>
                    <a:lstStyle/>
                    <a:p>
                      <a:pPr algn="l" fontAlgn="ctr"/>
                      <a:r>
                        <a:rPr lang="en-US" sz="2000" b="0" i="0" u="none" strike="noStrike" dirty="0">
                          <a:solidFill>
                            <a:srgbClr val="000000"/>
                          </a:solidFill>
                          <a:latin typeface="+mn-lt"/>
                        </a:rPr>
                        <a:t>Name of Subject with code, Course and Subject Teacher</a:t>
                      </a:r>
                    </a:p>
                  </a:txBody>
                  <a:tcPr marL="9525" marR="9525" marT="9525" marB="0" anchor="ctr"/>
                </a:tc>
                <a:extLst>
                  <a:ext uri="{0D108BD9-81ED-4DB2-BD59-A6C34878D82A}">
                    <a16:rowId xmlns:a16="http://schemas.microsoft.com/office/drawing/2014/main" val="10001"/>
                  </a:ext>
                </a:extLst>
              </a:tr>
              <a:tr h="769785">
                <a:tc>
                  <a:txBody>
                    <a:bodyPr/>
                    <a:lstStyle/>
                    <a:p>
                      <a:r>
                        <a:rPr lang="en-US" sz="2000" b="0" dirty="0">
                          <a:latin typeface="Times New Roman" pitchFamily="18" charset="0"/>
                          <a:cs typeface="Times New Roman" pitchFamily="18" charset="0"/>
                        </a:rPr>
                        <a:t>2.</a:t>
                      </a:r>
                    </a:p>
                  </a:txBody>
                  <a:tcPr/>
                </a:tc>
                <a:tc>
                  <a:txBody>
                    <a:bodyPr/>
                    <a:lstStyle/>
                    <a:p>
                      <a:pPr algn="l" fontAlgn="ctr"/>
                      <a:r>
                        <a:rPr lang="en-US" sz="2000" b="0" i="0" u="none" strike="noStrike" dirty="0">
                          <a:solidFill>
                            <a:srgbClr val="000000"/>
                          </a:solidFill>
                          <a:latin typeface="+mn-lt"/>
                        </a:rPr>
                        <a:t>Brief Introduction of Faculty member with Photograph</a:t>
                      </a:r>
                    </a:p>
                  </a:txBody>
                  <a:tcPr marL="9525" marR="9525" marT="9525" marB="0" anchor="ctr"/>
                </a:tc>
                <a:extLst>
                  <a:ext uri="{0D108BD9-81ED-4DB2-BD59-A6C34878D82A}">
                    <a16:rowId xmlns:a16="http://schemas.microsoft.com/office/drawing/2014/main" val="10002"/>
                  </a:ext>
                </a:extLst>
              </a:tr>
              <a:tr h="465042">
                <a:tc>
                  <a:txBody>
                    <a:bodyPr/>
                    <a:lstStyle/>
                    <a:p>
                      <a:r>
                        <a:rPr lang="en-US" sz="2000" b="0" dirty="0">
                          <a:latin typeface="Times New Roman" pitchFamily="18" charset="0"/>
                          <a:cs typeface="Times New Roman" pitchFamily="18" charset="0"/>
                        </a:rPr>
                        <a:t>3.</a:t>
                      </a:r>
                    </a:p>
                  </a:txBody>
                  <a:tcPr/>
                </a:tc>
                <a:tc>
                  <a:txBody>
                    <a:bodyPr/>
                    <a:lstStyle/>
                    <a:p>
                      <a:pPr algn="l" fontAlgn="ctr"/>
                      <a:r>
                        <a:rPr lang="en-US" sz="2000" b="0" i="0" u="none" strike="noStrike" dirty="0">
                          <a:solidFill>
                            <a:srgbClr val="000000"/>
                          </a:solidFill>
                          <a:latin typeface="+mn-lt"/>
                        </a:rPr>
                        <a:t>Evaluation Scheme</a:t>
                      </a:r>
                    </a:p>
                  </a:txBody>
                  <a:tcPr marL="9525" marR="9525" marT="9525" marB="0" anchor="ctr"/>
                </a:tc>
                <a:extLst>
                  <a:ext uri="{0D108BD9-81ED-4DB2-BD59-A6C34878D82A}">
                    <a16:rowId xmlns:a16="http://schemas.microsoft.com/office/drawing/2014/main" val="10003"/>
                  </a:ext>
                </a:extLst>
              </a:tr>
              <a:tr h="465042">
                <a:tc>
                  <a:txBody>
                    <a:bodyPr/>
                    <a:lstStyle/>
                    <a:p>
                      <a:r>
                        <a:rPr lang="en-US" sz="2000" b="0" dirty="0">
                          <a:latin typeface="Times New Roman" pitchFamily="18" charset="0"/>
                          <a:cs typeface="Times New Roman" pitchFamily="18" charset="0"/>
                        </a:rPr>
                        <a:t>4.</a:t>
                      </a:r>
                    </a:p>
                  </a:txBody>
                  <a:tcPr/>
                </a:tc>
                <a:tc>
                  <a:txBody>
                    <a:bodyPr/>
                    <a:lstStyle/>
                    <a:p>
                      <a:r>
                        <a:rPr lang="en-US" sz="2000" b="0" dirty="0">
                          <a:latin typeface="+mn-lt"/>
                          <a:cs typeface="Times New Roman" pitchFamily="18" charset="0"/>
                        </a:rPr>
                        <a:t>Syllabus</a:t>
                      </a:r>
                    </a:p>
                  </a:txBody>
                  <a:tcPr/>
                </a:tc>
                <a:extLst>
                  <a:ext uri="{0D108BD9-81ED-4DB2-BD59-A6C34878D82A}">
                    <a16:rowId xmlns:a16="http://schemas.microsoft.com/office/drawing/2014/main" val="10004"/>
                  </a:ext>
                </a:extLst>
              </a:tr>
              <a:tr h="465042">
                <a:tc>
                  <a:txBody>
                    <a:bodyPr/>
                    <a:lstStyle/>
                    <a:p>
                      <a:r>
                        <a:rPr lang="en-US" sz="2000" b="0" dirty="0">
                          <a:latin typeface="Times New Roman" pitchFamily="18" charset="0"/>
                          <a:cs typeface="Times New Roman" pitchFamily="18" charset="0"/>
                        </a:rPr>
                        <a:t>5.</a:t>
                      </a:r>
                    </a:p>
                  </a:txBody>
                  <a:tcPr/>
                </a:tc>
                <a:tc>
                  <a:txBody>
                    <a:bodyPr/>
                    <a:lstStyle/>
                    <a:p>
                      <a:r>
                        <a:rPr lang="en-US" sz="2000" dirty="0">
                          <a:latin typeface="+mn-lt"/>
                        </a:rPr>
                        <a:t>Branch wise Application</a:t>
                      </a:r>
                    </a:p>
                  </a:txBody>
                  <a:tcPr/>
                </a:tc>
                <a:extLst>
                  <a:ext uri="{0D108BD9-81ED-4DB2-BD59-A6C34878D82A}">
                    <a16:rowId xmlns:a16="http://schemas.microsoft.com/office/drawing/2014/main" val="10005"/>
                  </a:ext>
                </a:extLst>
              </a:tr>
              <a:tr h="465042">
                <a:tc>
                  <a:txBody>
                    <a:bodyPr/>
                    <a:lstStyle/>
                    <a:p>
                      <a:r>
                        <a:rPr lang="en-US" sz="2000" b="0" dirty="0">
                          <a:latin typeface="Times New Roman" pitchFamily="18" charset="0"/>
                          <a:cs typeface="Times New Roman" pitchFamily="18" charset="0"/>
                        </a:rPr>
                        <a:t>6.</a:t>
                      </a:r>
                    </a:p>
                  </a:txBody>
                  <a:tcPr/>
                </a:tc>
                <a:tc>
                  <a:txBody>
                    <a:bodyPr/>
                    <a:lstStyle/>
                    <a:p>
                      <a:r>
                        <a:rPr lang="en-US" sz="2000" b="0" dirty="0">
                          <a:latin typeface="+mn-lt"/>
                          <a:cs typeface="Times New Roman" pitchFamily="18" charset="0"/>
                        </a:rPr>
                        <a:t>Course Objective(s)</a:t>
                      </a:r>
                    </a:p>
                  </a:txBody>
                  <a:tcPr/>
                </a:tc>
                <a:extLst>
                  <a:ext uri="{0D108BD9-81ED-4DB2-BD59-A6C34878D82A}">
                    <a16:rowId xmlns:a16="http://schemas.microsoft.com/office/drawing/2014/main" val="10006"/>
                  </a:ext>
                </a:extLst>
              </a:tr>
              <a:tr h="465042">
                <a:tc>
                  <a:txBody>
                    <a:bodyPr/>
                    <a:lstStyle/>
                    <a:p>
                      <a:r>
                        <a:rPr lang="en-US" sz="2000" b="0" dirty="0">
                          <a:latin typeface="Times New Roman" pitchFamily="18" charset="0"/>
                          <a:cs typeface="Times New Roman" pitchFamily="18" charset="0"/>
                        </a:rPr>
                        <a:t>7.</a:t>
                      </a:r>
                    </a:p>
                  </a:txBody>
                  <a:tcPr/>
                </a:tc>
                <a:tc>
                  <a:txBody>
                    <a:bodyPr/>
                    <a:lstStyle/>
                    <a:p>
                      <a:r>
                        <a:rPr lang="en-US" sz="2000" b="0" dirty="0">
                          <a:latin typeface="+mn-lt"/>
                          <a:cs typeface="Times New Roman" pitchFamily="18" charset="0"/>
                        </a:rPr>
                        <a:t>Course Outcome(s)</a:t>
                      </a:r>
                    </a:p>
                  </a:txBody>
                  <a:tcPr/>
                </a:tc>
                <a:extLst>
                  <a:ext uri="{0D108BD9-81ED-4DB2-BD59-A6C34878D82A}">
                    <a16:rowId xmlns:a16="http://schemas.microsoft.com/office/drawing/2014/main" val="10007"/>
                  </a:ext>
                </a:extLst>
              </a:tr>
              <a:tr h="465042">
                <a:tc>
                  <a:txBody>
                    <a:bodyPr/>
                    <a:lstStyle/>
                    <a:p>
                      <a:r>
                        <a:rPr lang="en-US" sz="2000" b="0" dirty="0">
                          <a:latin typeface="Times New Roman" pitchFamily="18" charset="0"/>
                          <a:cs typeface="Times New Roman" pitchFamily="18" charset="0"/>
                        </a:rPr>
                        <a:t>8.</a:t>
                      </a:r>
                    </a:p>
                  </a:txBody>
                  <a:tcPr/>
                </a:tc>
                <a:tc>
                  <a:txBody>
                    <a:bodyPr/>
                    <a:lstStyle/>
                    <a:p>
                      <a:r>
                        <a:rPr lang="en-US" sz="2000" b="0" dirty="0">
                          <a:latin typeface="+mn-lt"/>
                          <a:cs typeface="Times New Roman" pitchFamily="18" charset="0"/>
                        </a:rPr>
                        <a:t>Program Outcomes (POs)</a:t>
                      </a:r>
                    </a:p>
                  </a:txBody>
                  <a:tcPr/>
                </a:tc>
                <a:extLst>
                  <a:ext uri="{0D108BD9-81ED-4DB2-BD59-A6C34878D82A}">
                    <a16:rowId xmlns:a16="http://schemas.microsoft.com/office/drawing/2014/main" val="10008"/>
                  </a:ext>
                </a:extLst>
              </a:tr>
              <a:tr h="465042">
                <a:tc>
                  <a:txBody>
                    <a:bodyPr/>
                    <a:lstStyle/>
                    <a:p>
                      <a:r>
                        <a:rPr lang="en-US" sz="2000" b="0" dirty="0">
                          <a:latin typeface="Times New Roman" pitchFamily="18" charset="0"/>
                          <a:cs typeface="Times New Roman" pitchFamily="18" charset="0"/>
                        </a:rPr>
                        <a:t>9.</a:t>
                      </a:r>
                    </a:p>
                  </a:txBody>
                  <a:tcPr/>
                </a:tc>
                <a:tc>
                  <a:txBody>
                    <a:bodyPr/>
                    <a:lstStyle/>
                    <a:p>
                      <a:r>
                        <a:rPr lang="en-US" sz="2000" dirty="0">
                          <a:latin typeface="+mn-lt"/>
                        </a:rPr>
                        <a:t>COs and POs Mapping</a:t>
                      </a:r>
                    </a:p>
                  </a:txBody>
                  <a:tcPr/>
                </a:tc>
                <a:extLst>
                  <a:ext uri="{0D108BD9-81ED-4DB2-BD59-A6C34878D82A}">
                    <a16:rowId xmlns:a16="http://schemas.microsoft.com/office/drawing/2014/main" val="10009"/>
                  </a:ext>
                </a:extLst>
              </a:tr>
            </a:tbl>
          </a:graphicData>
        </a:graphic>
      </p:graphicFrame>
      <p:pic>
        <p:nvPicPr>
          <p:cNvPr id="9" name="Picture 0" descr="Logo New.png"/>
          <p:cNvPicPr>
            <a:picLocks noChangeAspect="1" noChangeArrowheads="1"/>
          </p:cNvPicPr>
          <p:nvPr/>
        </p:nvPicPr>
        <p:blipFill>
          <a:blip r:embed="rId2"/>
          <a:srcRect/>
          <a:stretch>
            <a:fillRect/>
          </a:stretch>
        </p:blipFill>
        <p:spPr bwMode="auto">
          <a:xfrm>
            <a:off x="0" y="0"/>
            <a:ext cx="1295400" cy="681789"/>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537B4E3-C5A2-4047-A3B7-6BDB4C25E8D0}" type="datetime1">
              <a:rPr lang="en-US" smtClean="0"/>
              <a:pPr/>
              <a:t>28-May-24</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20</a:t>
            </a:fld>
            <a:endParaRPr lang="en-US"/>
          </a:p>
        </p:txBody>
      </p:sp>
      <p:sp>
        <p:nvSpPr>
          <p:cNvPr id="7" name="Title 1"/>
          <p:cNvSpPr txBox="1">
            <a:spLocks/>
          </p:cNvSpPr>
          <p:nvPr/>
        </p:nvSpPr>
        <p:spPr>
          <a:xfrm>
            <a:off x="1524000" y="30891"/>
            <a:ext cx="7620000" cy="6095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Unit Contents</a:t>
            </a:r>
          </a:p>
        </p:txBody>
      </p:sp>
      <p:sp>
        <p:nvSpPr>
          <p:cNvPr id="9" name="Rectangle 8"/>
          <p:cNvSpPr/>
          <p:nvPr/>
        </p:nvSpPr>
        <p:spPr>
          <a:xfrm>
            <a:off x="914400" y="1219200"/>
            <a:ext cx="7315200" cy="4185761"/>
          </a:xfrm>
          <a:prstGeom prst="rect">
            <a:avLst/>
          </a:prstGeom>
        </p:spPr>
        <p:txBody>
          <a:bodyPr wrap="square">
            <a:spAutoFit/>
          </a:bodyPr>
          <a:lstStyle/>
          <a:p>
            <a:pPr algn="just">
              <a:lnSpc>
                <a:spcPct val="150000"/>
              </a:lnSpc>
            </a:pPr>
            <a:endParaRPr lang="en-US" sz="2000" dirty="0">
              <a:latin typeface="Times New Roman" panose="02020603050405020304" pitchFamily="18" charset="0"/>
              <a:cs typeface="Times New Roman" panose="02020603050405020304" pitchFamily="18" charset="0"/>
            </a:endParaRPr>
          </a:p>
          <a:p>
            <a:pPr marL="457200" indent="-457200" algn="just">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Introduction to Digital Marketing (CO1)</a:t>
            </a:r>
          </a:p>
          <a:p>
            <a:pPr marL="457200" indent="-457200" algn="just">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Concept of Marketing(CO1)</a:t>
            </a:r>
          </a:p>
          <a:p>
            <a:pPr marL="457200" indent="-457200" algn="just">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The new digital world - digital marketing practices(CO1)</a:t>
            </a:r>
          </a:p>
          <a:p>
            <a:pPr marL="457200" indent="-457200" algn="just">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The modern digital consumer  (CO1)</a:t>
            </a:r>
          </a:p>
          <a:p>
            <a:pPr marL="457200" indent="-457200" algn="just">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New consumer’s digital journey(CO1)</a:t>
            </a:r>
          </a:p>
          <a:p>
            <a:pPr marL="457200" indent="-457200" algn="just">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Marketing strategies for the digital world-latest practices. (CO1)</a:t>
            </a:r>
          </a:p>
          <a:p>
            <a:endParaRPr lang="en-US" sz="2000" dirty="0">
              <a:latin typeface="Times New Roman" panose="02020603050405020304" pitchFamily="18" charset="0"/>
              <a:cs typeface="Times New Roman" panose="02020603050405020304" pitchFamily="18" charset="0"/>
            </a:endParaRPr>
          </a:p>
          <a:p>
            <a:pPr>
              <a:buFont typeface="Arial" pitchFamily="34" charset="0"/>
              <a:buChar char="•"/>
            </a:pPr>
            <a:endParaRPr lang="en-US" dirty="0"/>
          </a:p>
          <a:p>
            <a:endParaRPr lang="en-US" dirty="0"/>
          </a:p>
        </p:txBody>
      </p:sp>
      <p:pic>
        <p:nvPicPr>
          <p:cNvPr id="10" name="Picture 2" descr="NIET, Greater Noida: Cutoff, Placements, Courses, Fees, Admission 2022">
            <a:extLst>
              <a:ext uri="{FF2B5EF4-FFF2-40B4-BE49-F238E27FC236}">
                <a16:creationId xmlns:a16="http://schemas.microsoft.com/office/drawing/2014/main" id="{399E314E-6CBB-10B9-CAD9-1EAA4ADB37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891"/>
            <a:ext cx="1390650" cy="817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35283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838200"/>
            <a:ext cx="8229600" cy="5410200"/>
          </a:xfrm>
        </p:spPr>
        <p:txBody>
          <a:bodyPr>
            <a:normAutofit/>
          </a:bodyPr>
          <a:lstStyle/>
          <a:p>
            <a:pPr>
              <a:buNone/>
            </a:pPr>
            <a:endParaRPr lang="en-US" sz="1800" dirty="0"/>
          </a:p>
          <a:p>
            <a:pPr>
              <a:lnSpc>
                <a:spcPct val="150000"/>
              </a:lnSpc>
            </a:pPr>
            <a:r>
              <a:rPr lang="en-US" sz="2000" dirty="0">
                <a:latin typeface="Times New Roman" panose="02020603050405020304" pitchFamily="18" charset="0"/>
                <a:cs typeface="Times New Roman" panose="02020603050405020304" pitchFamily="18" charset="0"/>
              </a:rPr>
              <a:t>To make the students understand the Digital marketing trends.</a:t>
            </a:r>
          </a:p>
          <a:p>
            <a:pPr>
              <a:lnSpc>
                <a:spcPct val="150000"/>
              </a:lnSpc>
            </a:pPr>
            <a:r>
              <a:rPr lang="en-US" sz="2000" dirty="0">
                <a:latin typeface="Times New Roman" panose="02020603050405020304" pitchFamily="18" charset="0"/>
                <a:cs typeface="Times New Roman" panose="02020603050405020304" pitchFamily="18" charset="0"/>
              </a:rPr>
              <a:t>To understand the new digital world.</a:t>
            </a:r>
          </a:p>
          <a:p>
            <a:pPr>
              <a:lnSpc>
                <a:spcPct val="150000"/>
              </a:lnSpc>
            </a:pPr>
            <a:r>
              <a:rPr lang="en-US" sz="2000" dirty="0">
                <a:latin typeface="Times New Roman" panose="02020603050405020304" pitchFamily="18" charset="0"/>
                <a:cs typeface="Times New Roman" panose="02020603050405020304" pitchFamily="18" charset="0"/>
              </a:rPr>
              <a:t>To make the students aware of different types of digital customers.</a:t>
            </a:r>
          </a:p>
          <a:p>
            <a:pPr marL="0" indent="0">
              <a:buNone/>
            </a:pPr>
            <a:endParaRPr lang="en-US" sz="2400" dirty="0"/>
          </a:p>
        </p:txBody>
      </p:sp>
      <p:sp>
        <p:nvSpPr>
          <p:cNvPr id="4" name="Date Placeholder 3"/>
          <p:cNvSpPr>
            <a:spLocks noGrp="1"/>
          </p:cNvSpPr>
          <p:nvPr>
            <p:ph type="dt" sz="half" idx="10"/>
          </p:nvPr>
        </p:nvSpPr>
        <p:spPr/>
        <p:txBody>
          <a:bodyPr/>
          <a:lstStyle/>
          <a:p>
            <a:fld id="{CA611738-110E-4496-B49D-14A2A79405B2}" type="datetime1">
              <a:rPr lang="en-US" smtClean="0"/>
              <a:pPr/>
              <a:t>28-May-24</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21</a:t>
            </a:fld>
            <a:endParaRPr lang="en-US"/>
          </a:p>
        </p:txBody>
      </p:sp>
      <p:sp>
        <p:nvSpPr>
          <p:cNvPr id="7" name="Title 1"/>
          <p:cNvSpPr txBox="1">
            <a:spLocks/>
          </p:cNvSpPr>
          <p:nvPr/>
        </p:nvSpPr>
        <p:spPr>
          <a:xfrm>
            <a:off x="1295400" y="4445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t>Objectives of the Unit</a:t>
            </a:r>
          </a:p>
        </p:txBody>
      </p:sp>
      <p:pic>
        <p:nvPicPr>
          <p:cNvPr id="9" name="Picture 2" descr="NIET, Greater Noida: Cutoff, Placements, Courses, Fees, Admission 2022">
            <a:extLst>
              <a:ext uri="{FF2B5EF4-FFF2-40B4-BE49-F238E27FC236}">
                <a16:creationId xmlns:a16="http://schemas.microsoft.com/office/drawing/2014/main" id="{C71CADD7-6AD5-D63C-28D6-08A792C7B4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55" y="21037"/>
            <a:ext cx="1390650" cy="8171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57738" y="3"/>
            <a:ext cx="7410062" cy="838197"/>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t>Noida Institute of Engineering and Technology, Greater Noida</a:t>
            </a:r>
          </a:p>
        </p:txBody>
      </p:sp>
      <p:sp>
        <p:nvSpPr>
          <p:cNvPr id="3" name="Subtitle 2"/>
          <p:cNvSpPr>
            <a:spLocks noGrp="1"/>
          </p:cNvSpPr>
          <p:nvPr>
            <p:ph type="subTitle" idx="1"/>
          </p:nvPr>
        </p:nvSpPr>
        <p:spPr>
          <a:xfrm>
            <a:off x="1171963" y="2992093"/>
            <a:ext cx="5200650" cy="1371600"/>
          </a:xfrm>
        </p:spPr>
        <p:style>
          <a:lnRef idx="2">
            <a:schemeClr val="accent5"/>
          </a:lnRef>
          <a:fillRef idx="1">
            <a:schemeClr val="lt1"/>
          </a:fillRef>
          <a:effectRef idx="0">
            <a:schemeClr val="accent5"/>
          </a:effectRef>
          <a:fontRef idx="minor">
            <a:schemeClr val="dk1"/>
          </a:fontRef>
        </p:style>
        <p:txBody>
          <a:bodyPr>
            <a:normAutofit/>
          </a:bodyPr>
          <a:lstStyle/>
          <a:p>
            <a:endParaRPr lang="en-US" sz="2200" dirty="0">
              <a:latin typeface="Times New Roman" panose="02020603050405020304" pitchFamily="18" charset="0"/>
              <a:cs typeface="Times New Roman" panose="02020603050405020304" pitchFamily="18" charset="0"/>
            </a:endParaRPr>
          </a:p>
          <a:p>
            <a:r>
              <a:rPr lang="en-US" sz="2000" b="1" dirty="0">
                <a:solidFill>
                  <a:schemeClr val="tx1"/>
                </a:solidFill>
                <a:latin typeface="Times New Roman" panose="02020603050405020304" pitchFamily="18" charset="0"/>
                <a:cs typeface="Times New Roman" panose="02020603050405020304" pitchFamily="18" charset="0"/>
              </a:rPr>
              <a:t>Introduction to Digital Marketing</a:t>
            </a:r>
          </a:p>
        </p:txBody>
      </p:sp>
      <p:pic>
        <p:nvPicPr>
          <p:cNvPr id="11" name="Picture 4" descr="C:\Users\Manks\Downloads\speak.png"/>
          <p:cNvPicPr>
            <a:picLocks noChangeAspect="1" noChangeArrowheads="1"/>
          </p:cNvPicPr>
          <p:nvPr/>
        </p:nvPicPr>
        <p:blipFill>
          <a:blip r:embed="rId3" cstate="print"/>
          <a:srcRect/>
          <a:stretch>
            <a:fillRect/>
          </a:stretch>
        </p:blipFill>
        <p:spPr bwMode="auto">
          <a:xfrm>
            <a:off x="7134064" y="1785470"/>
            <a:ext cx="1733872" cy="2311829"/>
          </a:xfrm>
          <a:prstGeom prst="rect">
            <a:avLst/>
          </a:prstGeom>
          <a:noFill/>
        </p:spPr>
      </p:pic>
      <p:sp>
        <p:nvSpPr>
          <p:cNvPr id="12" name="Subtitle 2"/>
          <p:cNvSpPr txBox="1">
            <a:spLocks/>
          </p:cNvSpPr>
          <p:nvPr/>
        </p:nvSpPr>
        <p:spPr>
          <a:xfrm>
            <a:off x="1331640" y="1432102"/>
            <a:ext cx="5200650" cy="749745"/>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p>
            <a:pPr algn="ctr">
              <a:spcBef>
                <a:spcPct val="20000"/>
              </a:spcBef>
              <a:defRPr/>
            </a:pPr>
            <a:r>
              <a:rPr lang="en-US" sz="2000" dirty="0">
                <a:solidFill>
                  <a:prstClr val="black"/>
                </a:solidFill>
                <a:latin typeface="Times New Roman" panose="02020603050405020304" pitchFamily="18" charset="0"/>
                <a:cs typeface="Times New Roman" panose="02020603050405020304" pitchFamily="18" charset="0"/>
              </a:rPr>
              <a:t>(Unit –I) Topic 1</a:t>
            </a:r>
          </a:p>
        </p:txBody>
      </p:sp>
      <p:pic>
        <p:nvPicPr>
          <p:cNvPr id="5" name="Picture 4">
            <a:extLst>
              <a:ext uri="{FF2B5EF4-FFF2-40B4-BE49-F238E27FC236}">
                <a16:creationId xmlns:a16="http://schemas.microsoft.com/office/drawing/2014/main" id="{8B12F7A1-FB58-40CF-A570-A21F658D05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 y="0"/>
            <a:ext cx="1581538" cy="906463"/>
          </a:xfrm>
          <a:prstGeom prst="rect">
            <a:avLst/>
          </a:prstGeom>
        </p:spPr>
      </p:pic>
      <p:sp>
        <p:nvSpPr>
          <p:cNvPr id="4" name="Date Placeholder 3">
            <a:extLst>
              <a:ext uri="{FF2B5EF4-FFF2-40B4-BE49-F238E27FC236}">
                <a16:creationId xmlns:a16="http://schemas.microsoft.com/office/drawing/2014/main" id="{88D11781-B4F1-9F38-6D2D-C185F2CD6518}"/>
              </a:ext>
            </a:extLst>
          </p:cNvPr>
          <p:cNvSpPr>
            <a:spLocks noGrp="1"/>
          </p:cNvSpPr>
          <p:nvPr>
            <p:ph type="dt" sz="half" idx="10"/>
          </p:nvPr>
        </p:nvSpPr>
        <p:spPr/>
        <p:txBody>
          <a:bodyPr/>
          <a:lstStyle/>
          <a:p>
            <a:fld id="{BE0236B9-337C-431E-A810-3F12C0C718AB}" type="datetime1">
              <a:rPr lang="en-US" smtClean="0"/>
              <a:pPr/>
              <a:t>28-May-24</a:t>
            </a:fld>
            <a:endParaRPr lang="en-US"/>
          </a:p>
        </p:txBody>
      </p:sp>
      <p:sp>
        <p:nvSpPr>
          <p:cNvPr id="6" name="Footer Placeholder 5">
            <a:extLst>
              <a:ext uri="{FF2B5EF4-FFF2-40B4-BE49-F238E27FC236}">
                <a16:creationId xmlns:a16="http://schemas.microsoft.com/office/drawing/2014/main" id="{5254D190-6730-D080-6ADA-132A4D725CA0}"/>
              </a:ext>
            </a:extLst>
          </p:cNvPr>
          <p:cNvSpPr>
            <a:spLocks noGrp="1"/>
          </p:cNvSpPr>
          <p:nvPr>
            <p:ph type="ftr" sz="quarter" idx="11"/>
          </p:nvPr>
        </p:nvSpPr>
        <p:spPr>
          <a:xfrm>
            <a:off x="3124200" y="6356351"/>
            <a:ext cx="4191000" cy="266394"/>
          </a:xfrm>
        </p:spPr>
        <p:txBody>
          <a:bodyPr/>
          <a:lstStyle/>
          <a:p>
            <a:r>
              <a:rPr lang="en-US"/>
              <a:t>Preeti Singh             Digital Marketing               Unit 1</a:t>
            </a:r>
            <a:endParaRPr lang="en-US" dirty="0"/>
          </a:p>
        </p:txBody>
      </p:sp>
      <p:sp>
        <p:nvSpPr>
          <p:cNvPr id="7" name="Slide Number Placeholder 6">
            <a:extLst>
              <a:ext uri="{FF2B5EF4-FFF2-40B4-BE49-F238E27FC236}">
                <a16:creationId xmlns:a16="http://schemas.microsoft.com/office/drawing/2014/main" id="{29D7EEBE-3BB2-8CC6-2655-67053368A2DA}"/>
              </a:ext>
            </a:extLst>
          </p:cNvPr>
          <p:cNvSpPr>
            <a:spLocks noGrp="1"/>
          </p:cNvSpPr>
          <p:nvPr>
            <p:ph type="sldNum" sz="quarter" idx="12"/>
          </p:nvPr>
        </p:nvSpPr>
        <p:spPr/>
        <p:txBody>
          <a:bodyPr/>
          <a:lstStyle/>
          <a:p>
            <a:fld id="{B6F15528-21DE-4FAA-801E-634DDDAF4B2B}" type="slidenum">
              <a:rPr lang="en-US" smtClean="0"/>
              <a:pPr/>
              <a:t>22</a:t>
            </a:fld>
            <a:endParaRPr lang="en-US"/>
          </a:p>
        </p:txBody>
      </p:sp>
    </p:spTree>
    <p:extLst>
      <p:ext uri="{BB962C8B-B14F-4D97-AF65-F5344CB8AC3E}">
        <p14:creationId xmlns:p14="http://schemas.microsoft.com/office/powerpoint/2010/main" val="5546667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79552"/>
            <a:ext cx="8229600" cy="5105400"/>
          </a:xfrm>
        </p:spPr>
        <p:txBody>
          <a:bodyPr>
            <a:normAutofit/>
          </a:bodyPr>
          <a:lstStyle/>
          <a:p>
            <a:pPr algn="just">
              <a:lnSpc>
                <a:spcPct val="150000"/>
              </a:lnSpc>
              <a:buNone/>
            </a:pPr>
            <a:r>
              <a:rPr lang="en-US" sz="2000" dirty="0">
                <a:latin typeface="Times New Roman" panose="02020603050405020304" pitchFamily="18" charset="0"/>
                <a:cs typeface="Times New Roman" panose="02020603050405020304" pitchFamily="18" charset="0"/>
              </a:rPr>
              <a:t>1. To develop a general understanding on Digital Marketing  among the students. </a:t>
            </a:r>
          </a:p>
          <a:p>
            <a:pPr algn="just">
              <a:lnSpc>
                <a:spcPct val="150000"/>
              </a:lnSpc>
              <a:buNone/>
            </a:pPr>
            <a:r>
              <a:rPr lang="en-US" sz="2000" dirty="0">
                <a:latin typeface="Times New Roman" panose="02020603050405020304" pitchFamily="18" charset="0"/>
                <a:cs typeface="Times New Roman" panose="02020603050405020304" pitchFamily="18" charset="0"/>
              </a:rPr>
              <a:t>2. To help students gain insights as to why digital marketing is gaining so much importance .</a:t>
            </a:r>
          </a:p>
          <a:p>
            <a:pPr algn="just">
              <a:lnSpc>
                <a:spcPct val="150000"/>
              </a:lnSpc>
              <a:buNone/>
            </a:pPr>
            <a:r>
              <a:rPr lang="en-US" sz="2000" dirty="0">
                <a:latin typeface="Times New Roman" panose="02020603050405020304" pitchFamily="18" charset="0"/>
                <a:cs typeface="Times New Roman" panose="02020603050405020304" pitchFamily="18" charset="0"/>
              </a:rPr>
              <a:t>3. To enable students understand the shift from traditional to digital marketing.	</a:t>
            </a:r>
          </a:p>
          <a:p>
            <a:pPr algn="just">
              <a:buNone/>
            </a:pPr>
            <a:endParaRPr lang="en-US" sz="2000" dirty="0"/>
          </a:p>
        </p:txBody>
      </p:sp>
      <p:sp>
        <p:nvSpPr>
          <p:cNvPr id="4" name="Date Placeholder 3"/>
          <p:cNvSpPr>
            <a:spLocks noGrp="1"/>
          </p:cNvSpPr>
          <p:nvPr>
            <p:ph type="dt" sz="half" idx="10"/>
          </p:nvPr>
        </p:nvSpPr>
        <p:spPr/>
        <p:txBody>
          <a:bodyPr/>
          <a:lstStyle/>
          <a:p>
            <a:fld id="{CBECDEED-307B-4693-8501-E223ED7FD096}" type="datetime1">
              <a:rPr lang="en-US" smtClean="0"/>
              <a:pPr/>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i="0" u="none" strike="noStrike" kern="1200" cap="none" spc="0" normalizeH="0" baseline="0" noProof="0" dirty="0">
                <a:ln>
                  <a:noFill/>
                </a:ln>
                <a:solidFill>
                  <a:schemeClr val="dk1"/>
                </a:solidFill>
                <a:effectLst/>
                <a:uLnTx/>
                <a:uFillTx/>
                <a:latin typeface="+mn-lt"/>
                <a:ea typeface="+mn-ea"/>
                <a:cs typeface="+mn-cs"/>
              </a:rPr>
              <a:t>Session Objectives</a:t>
            </a:r>
          </a:p>
        </p:txBody>
      </p:sp>
      <p:pic>
        <p:nvPicPr>
          <p:cNvPr id="9" name="Picture 2" descr="NIET, Greater Noida: Cutoff, Placements, Courses, Fees, Admission 2022">
            <a:extLst>
              <a:ext uri="{FF2B5EF4-FFF2-40B4-BE49-F238E27FC236}">
                <a16:creationId xmlns:a16="http://schemas.microsoft.com/office/drawing/2014/main" id="{53F35488-4409-E0EE-3AE5-B4D6179321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92305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381000" y="1143000"/>
            <a:ext cx="8439593" cy="4525963"/>
          </a:xfrm>
          <a:prstGeom prst="rect">
            <a:avLst/>
          </a:prstGeom>
        </p:spPr>
      </p:pic>
      <p:sp>
        <p:nvSpPr>
          <p:cNvPr id="4" name="Date Placeholder 3"/>
          <p:cNvSpPr>
            <a:spLocks noGrp="1"/>
          </p:cNvSpPr>
          <p:nvPr>
            <p:ph type="dt" sz="half" idx="10"/>
          </p:nvPr>
        </p:nvSpPr>
        <p:spPr/>
        <p:txBody>
          <a:bodyPr/>
          <a:lstStyle/>
          <a:p>
            <a:fld id="{777FC0B7-4862-4C99-97E4-2A5AE825A514}" type="datetime1">
              <a:rPr lang="en-US" smtClean="0"/>
              <a:pPr/>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24</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Digital Marketing(CO1)</a:t>
            </a:r>
            <a:endParaRPr kumimoji="0" lang="en-US"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NIET, Greater Noida: Cutoff, Placements, Courses, Fees, Admission 2022">
            <a:extLst>
              <a:ext uri="{FF2B5EF4-FFF2-40B4-BE49-F238E27FC236}">
                <a16:creationId xmlns:a16="http://schemas.microsoft.com/office/drawing/2014/main" id="{4C588407-887B-AC43-A7F0-56782FDF02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845" y="1371600"/>
            <a:ext cx="8229600" cy="4648200"/>
          </a:xfrm>
        </p:spPr>
        <p:txBody>
          <a:bodyPr>
            <a:normAutofit/>
          </a:bodyPr>
          <a:lstStyle/>
          <a:p>
            <a:pPr algn="just">
              <a:lnSpc>
                <a:spcPct val="150000"/>
              </a:lnSpc>
            </a:pPr>
            <a:r>
              <a:rPr lang="en-US" sz="2000" dirty="0">
                <a:latin typeface="Times New Roman" panose="02020603050405020304" pitchFamily="18" charset="0"/>
                <a:cs typeface="Times New Roman" panose="02020603050405020304" pitchFamily="18" charset="0"/>
              </a:rPr>
              <a:t>Digital marketing is the marketing of products or services using digital technologies, mainly on the Internet, but also including mobile phones, display advertising, and any other digital medium.</a:t>
            </a:r>
          </a:p>
          <a:p>
            <a:pPr marL="0" indent="0" algn="just">
              <a:lnSpc>
                <a:spcPct val="150000"/>
              </a:lnSpc>
              <a:buNone/>
            </a:pP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In fact, digital marketing now extends to non-Internet channels that provide digital media, such as mobile phones (SMS-Short Message Service and MMS- Multimedia Messaging Service.), callback, and on-hold mobile ring tones. </a:t>
            </a:r>
          </a:p>
          <a:p>
            <a:pPr>
              <a:buNone/>
            </a:pPr>
            <a:endParaRPr lang="en-US" sz="2200" dirty="0"/>
          </a:p>
        </p:txBody>
      </p:sp>
      <p:sp>
        <p:nvSpPr>
          <p:cNvPr id="4" name="Date Placeholder 3"/>
          <p:cNvSpPr>
            <a:spLocks noGrp="1"/>
          </p:cNvSpPr>
          <p:nvPr>
            <p:ph type="dt" sz="half" idx="10"/>
          </p:nvPr>
        </p:nvSpPr>
        <p:spPr/>
        <p:txBody>
          <a:bodyPr/>
          <a:lstStyle/>
          <a:p>
            <a:fld id="{ECFBA27B-FF7B-48B2-91C7-FB5A3060E074}" type="datetime1">
              <a:rPr lang="en-US" smtClean="0"/>
              <a:pPr/>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Digital Marketing(CO1)</a:t>
            </a:r>
            <a:endParaRPr kumimoji="0" lang="en-US"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NIET, Greater Noida: Cutoff, Placements, Courses, Fees, Admission 2022">
            <a:extLst>
              <a:ext uri="{FF2B5EF4-FFF2-40B4-BE49-F238E27FC236}">
                <a16:creationId xmlns:a16="http://schemas.microsoft.com/office/drawing/2014/main" id="{BC02DD8B-49FA-F9B1-42FD-14AD1C13F6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8258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a:extLst>
              <a:ext uri="{FF2B5EF4-FFF2-40B4-BE49-F238E27FC236}">
                <a16:creationId xmlns:a16="http://schemas.microsoft.com/office/drawing/2014/main" id="{F4EC7E51-E416-938C-5FF1-A6410335A474}"/>
              </a:ext>
            </a:extLst>
          </p:cNvPr>
          <p:cNvPicPr>
            <a:picLocks noGrp="1" noChangeAspect="1"/>
          </p:cNvPicPr>
          <p:nvPr>
            <p:ph idx="1"/>
          </p:nvPr>
        </p:nvPicPr>
        <p:blipFill>
          <a:blip r:embed="rId3"/>
          <a:stretch>
            <a:fillRect/>
          </a:stretch>
        </p:blipFill>
        <p:spPr>
          <a:xfrm>
            <a:off x="304800" y="1905000"/>
            <a:ext cx="8534400" cy="3505200"/>
          </a:xfrm>
          <a:prstGeom prst="rect">
            <a:avLst/>
          </a:prstGeom>
        </p:spPr>
      </p:pic>
      <p:sp>
        <p:nvSpPr>
          <p:cNvPr id="4" name="Date Placeholder 3"/>
          <p:cNvSpPr>
            <a:spLocks noGrp="1"/>
          </p:cNvSpPr>
          <p:nvPr>
            <p:ph type="dt" sz="half" idx="10"/>
          </p:nvPr>
        </p:nvSpPr>
        <p:spPr/>
        <p:txBody>
          <a:bodyPr/>
          <a:lstStyle/>
          <a:p>
            <a:fld id="{5AF2D10B-B70A-4F83-BEB2-6179CAAF61B7}" type="datetime1">
              <a:rPr lang="en-US" smtClean="0"/>
              <a:pPr/>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t>The 5Ds of digital marketing(CO1)</a:t>
            </a:r>
            <a:endParaRPr lang="en-US" sz="2400" b="1" dirty="0"/>
          </a:p>
        </p:txBody>
      </p:sp>
      <p:pic>
        <p:nvPicPr>
          <p:cNvPr id="9" name="Picture 2" descr="NIET, Greater Noida: Cutoff, Placements, Courses, Fees, Admission 2022">
            <a:extLst>
              <a:ext uri="{FF2B5EF4-FFF2-40B4-BE49-F238E27FC236}">
                <a16:creationId xmlns:a16="http://schemas.microsoft.com/office/drawing/2014/main" id="{FEA91F6B-E27D-9074-EC28-32EBD841D8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AF2D10B-B70A-4F83-BEB2-6179CAAF61B7}" type="datetime1">
              <a:rPr lang="en-US" smtClean="0"/>
              <a:pPr/>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t>The 5Ds of digital marketing(CO1)</a:t>
            </a:r>
            <a:endParaRPr lang="en-US" sz="2400" b="1" dirty="0"/>
          </a:p>
        </p:txBody>
      </p:sp>
      <p:pic>
        <p:nvPicPr>
          <p:cNvPr id="9" name="Picture 2" descr="NIET, Greater Noida: Cutoff, Placements, Courses, Fees, Admission 2022">
            <a:extLst>
              <a:ext uri="{FF2B5EF4-FFF2-40B4-BE49-F238E27FC236}">
                <a16:creationId xmlns:a16="http://schemas.microsoft.com/office/drawing/2014/main" id="{FEA91F6B-E27D-9074-EC28-32EBD841D8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 name="Content Placeholder 9" descr="Untitled...jpg"/>
          <p:cNvPicPr>
            <a:picLocks noGrp="1" noChangeAspect="1"/>
          </p:cNvPicPr>
          <p:nvPr>
            <p:ph idx="1"/>
          </p:nvPr>
        </p:nvPicPr>
        <p:blipFill>
          <a:blip r:embed="rId4"/>
          <a:stretch>
            <a:fillRect/>
          </a:stretch>
        </p:blipFill>
        <p:spPr>
          <a:xfrm>
            <a:off x="571472" y="1357298"/>
            <a:ext cx="7929618" cy="3786213"/>
          </a:xfr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5EE4AD9-8AEC-4F5D-A98B-94B2223C0E0B}" type="datetime1">
              <a:rPr lang="en-US" smtClean="0"/>
              <a:pPr/>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a:p>
        </p:txBody>
      </p:sp>
      <p:sp>
        <p:nvSpPr>
          <p:cNvPr id="7" name="Title 1"/>
          <p:cNvSpPr txBox="1">
            <a:spLocks/>
          </p:cNvSpPr>
          <p:nvPr/>
        </p:nvSpPr>
        <p:spPr>
          <a:xfrm>
            <a:off x="1371600" y="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Why Are Businesses shifting from Traditional marketing to Digital Marketing? (CO1)</a:t>
            </a:r>
          </a:p>
        </p:txBody>
      </p:sp>
      <p:pic>
        <p:nvPicPr>
          <p:cNvPr id="10" name="Picture 2" descr="NIET, Greater Noida: Cutoff, Placements, Courses, Fees, Admission 2022">
            <a:extLst>
              <a:ext uri="{FF2B5EF4-FFF2-40B4-BE49-F238E27FC236}">
                <a16:creationId xmlns:a16="http://schemas.microsoft.com/office/drawing/2014/main" id="{0FDE9FB3-DAEC-E0D4-7EBA-09B0AB9EC4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3" name="Content Placeholder 12">
            <a:extLst>
              <a:ext uri="{FF2B5EF4-FFF2-40B4-BE49-F238E27FC236}">
                <a16:creationId xmlns:a16="http://schemas.microsoft.com/office/drawing/2014/main" id="{BF4A0CDC-E81B-F4A7-2B23-D711C1D7D653}"/>
              </a:ext>
            </a:extLst>
          </p:cNvPr>
          <p:cNvPicPr>
            <a:picLocks noGrp="1" noChangeAspect="1"/>
          </p:cNvPicPr>
          <p:nvPr>
            <p:ph idx="1"/>
          </p:nvPr>
        </p:nvPicPr>
        <p:blipFill>
          <a:blip r:embed="rId3"/>
          <a:stretch>
            <a:fillRect/>
          </a:stretch>
        </p:blipFill>
        <p:spPr>
          <a:xfrm>
            <a:off x="228600" y="1371601"/>
            <a:ext cx="8639173" cy="447754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2CD6D8-16FC-27EB-D5F2-660F184DF5F3}"/>
              </a:ext>
            </a:extLst>
          </p:cNvPr>
          <p:cNvSpPr>
            <a:spLocks noGrp="1"/>
          </p:cNvSpPr>
          <p:nvPr>
            <p:ph type="dt" sz="half" idx="10"/>
          </p:nvPr>
        </p:nvSpPr>
        <p:spPr/>
        <p:txBody>
          <a:bodyPr/>
          <a:lstStyle/>
          <a:p>
            <a:fld id="{C88F59F3-EE4C-4CA2-BEE3-A362ACBEB9D6}" type="datetime1">
              <a:rPr lang="en-US" smtClean="0"/>
              <a:pPr/>
              <a:t>28-May-24</a:t>
            </a:fld>
            <a:endParaRPr lang="en-US"/>
          </a:p>
        </p:txBody>
      </p:sp>
      <p:sp>
        <p:nvSpPr>
          <p:cNvPr id="5" name="Footer Placeholder 4">
            <a:extLst>
              <a:ext uri="{FF2B5EF4-FFF2-40B4-BE49-F238E27FC236}">
                <a16:creationId xmlns:a16="http://schemas.microsoft.com/office/drawing/2014/main" id="{AD2005F8-4C91-3F22-AE5F-FC2BE46BD569}"/>
              </a:ext>
            </a:extLst>
          </p:cNvPr>
          <p:cNvSpPr>
            <a:spLocks noGrp="1"/>
          </p:cNvSpPr>
          <p:nvPr>
            <p:ph type="ftr" sz="quarter" idx="11"/>
          </p:nvPr>
        </p:nvSpPr>
        <p:spPr/>
        <p:txBody>
          <a:bodyPr/>
          <a:lstStyle/>
          <a:p>
            <a:r>
              <a:rPr lang="en-US"/>
              <a:t>Dr. Priyanka Malhotra           Digital Marketing               Unit 1</a:t>
            </a:r>
            <a:endParaRPr lang="en-US" dirty="0"/>
          </a:p>
        </p:txBody>
      </p:sp>
      <p:sp>
        <p:nvSpPr>
          <p:cNvPr id="6" name="Slide Number Placeholder 5">
            <a:extLst>
              <a:ext uri="{FF2B5EF4-FFF2-40B4-BE49-F238E27FC236}">
                <a16:creationId xmlns:a16="http://schemas.microsoft.com/office/drawing/2014/main" id="{D0443AA3-CC00-D4E6-984B-6586F2B8BE80}"/>
              </a:ext>
            </a:extLst>
          </p:cNvPr>
          <p:cNvSpPr>
            <a:spLocks noGrp="1"/>
          </p:cNvSpPr>
          <p:nvPr>
            <p:ph type="sldNum" sz="quarter" idx="12"/>
          </p:nvPr>
        </p:nvSpPr>
        <p:spPr/>
        <p:txBody>
          <a:bodyPr/>
          <a:lstStyle/>
          <a:p>
            <a:fld id="{B6F15528-21DE-4FAA-801E-634DDDAF4B2B}" type="slidenum">
              <a:rPr lang="en-US" smtClean="0"/>
              <a:pPr/>
              <a:t>29</a:t>
            </a:fld>
            <a:endParaRPr lang="en-US"/>
          </a:p>
        </p:txBody>
      </p:sp>
      <p:pic>
        <p:nvPicPr>
          <p:cNvPr id="7170" name="Picture 2">
            <a:extLst>
              <a:ext uri="{FF2B5EF4-FFF2-40B4-BE49-F238E27FC236}">
                <a16:creationId xmlns:a16="http://schemas.microsoft.com/office/drawing/2014/main" id="{552415D6-1265-2634-EFBF-38D3550420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882650"/>
            <a:ext cx="7924799" cy="54135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NIET, Greater Noida: Cutoff, Placements, Courses, Fees, Admission 2022">
            <a:extLst>
              <a:ext uri="{FF2B5EF4-FFF2-40B4-BE49-F238E27FC236}">
                <a16:creationId xmlns:a16="http://schemas.microsoft.com/office/drawing/2014/main" id="{F1A2F28C-C122-C86C-770A-F479F9BAC5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03" y="-31750"/>
            <a:ext cx="1238250" cy="9144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BE03AC85-C025-ABD8-96FA-5E0D315F6AC4}"/>
              </a:ext>
            </a:extLst>
          </p:cNvPr>
          <p:cNvSpPr txBox="1">
            <a:spLocks/>
          </p:cNvSpPr>
          <p:nvPr/>
        </p:nvSpPr>
        <p:spPr>
          <a:xfrm>
            <a:off x="1353207" y="0"/>
            <a:ext cx="7772400" cy="733427"/>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Why Are Businesses shifting from Traditional marketing to Digital Marketing? (CO1)</a:t>
            </a:r>
          </a:p>
        </p:txBody>
      </p:sp>
    </p:spTree>
    <p:extLst>
      <p:ext uri="{BB962C8B-B14F-4D97-AF65-F5344CB8AC3E}">
        <p14:creationId xmlns:p14="http://schemas.microsoft.com/office/powerpoint/2010/main" val="3857414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extLst>
              <p:ext uri="{D42A27DB-BD31-4B8C-83A1-F6EECF244321}">
                <p14:modId xmlns:p14="http://schemas.microsoft.com/office/powerpoint/2010/main" val="4108083682"/>
              </p:ext>
            </p:extLst>
          </p:nvPr>
        </p:nvGraphicFramePr>
        <p:xfrm>
          <a:off x="228600" y="1124049"/>
          <a:ext cx="8686800" cy="4731820"/>
        </p:xfrm>
        <a:graphic>
          <a:graphicData uri="http://schemas.openxmlformats.org/drawingml/2006/table">
            <a:tbl>
              <a:tblPr firstRow="1" bandRow="1">
                <a:tableStyleId>{5C22544A-7EE6-4342-B048-85BDC9FD1C3A}</a:tableStyleId>
              </a:tblPr>
              <a:tblGrid>
                <a:gridCol w="1608666">
                  <a:extLst>
                    <a:ext uri="{9D8B030D-6E8A-4147-A177-3AD203B41FA5}">
                      <a16:colId xmlns:a16="http://schemas.microsoft.com/office/drawing/2014/main" val="20000"/>
                    </a:ext>
                  </a:extLst>
                </a:gridCol>
                <a:gridCol w="7078134">
                  <a:extLst>
                    <a:ext uri="{9D8B030D-6E8A-4147-A177-3AD203B41FA5}">
                      <a16:colId xmlns:a16="http://schemas.microsoft.com/office/drawing/2014/main" val="20001"/>
                    </a:ext>
                  </a:extLst>
                </a:gridCol>
              </a:tblGrid>
              <a:tr h="367867">
                <a:tc>
                  <a:txBody>
                    <a:bodyPr/>
                    <a:lstStyle/>
                    <a:p>
                      <a:r>
                        <a:rPr lang="en-US" sz="2000" dirty="0">
                          <a:latin typeface="+mn-lt"/>
                        </a:rPr>
                        <a:t>S. No.</a:t>
                      </a:r>
                    </a:p>
                  </a:txBody>
                  <a:tcPr/>
                </a:tc>
                <a:tc>
                  <a:txBody>
                    <a:bodyPr/>
                    <a:lstStyle/>
                    <a:p>
                      <a:pPr algn="l"/>
                      <a:r>
                        <a:rPr lang="en-US" sz="2000" dirty="0">
                          <a:latin typeface="+mn-lt"/>
                        </a:rPr>
                        <a:t>Index</a:t>
                      </a:r>
                    </a:p>
                  </a:txBody>
                  <a:tcPr/>
                </a:tc>
                <a:extLst>
                  <a:ext uri="{0D108BD9-81ED-4DB2-BD59-A6C34878D82A}">
                    <a16:rowId xmlns:a16="http://schemas.microsoft.com/office/drawing/2014/main" val="10000"/>
                  </a:ext>
                </a:extLst>
              </a:tr>
              <a:tr h="433558">
                <a:tc>
                  <a:txBody>
                    <a:bodyPr/>
                    <a:lstStyle/>
                    <a:p>
                      <a:r>
                        <a:rPr lang="en-US" sz="2000" b="0" dirty="0">
                          <a:latin typeface="+mn-lt"/>
                          <a:cs typeface="Times New Roman" pitchFamily="18" charset="0"/>
                        </a:rPr>
                        <a:t>10.</a:t>
                      </a:r>
                    </a:p>
                  </a:txBody>
                  <a:tcPr/>
                </a:tc>
                <a:tc>
                  <a:txBody>
                    <a:bodyPr/>
                    <a:lstStyle/>
                    <a:p>
                      <a:r>
                        <a:rPr lang="en-US" sz="2000" b="0" dirty="0">
                          <a:latin typeface="+mn-lt"/>
                          <a:cs typeface="Times New Roman" pitchFamily="18" charset="0"/>
                        </a:rPr>
                        <a:t>Program Specific  Outcomes (PSOs)</a:t>
                      </a:r>
                    </a:p>
                  </a:txBody>
                  <a:tcPr/>
                </a:tc>
                <a:extLst>
                  <a:ext uri="{0D108BD9-81ED-4DB2-BD59-A6C34878D82A}">
                    <a16:rowId xmlns:a16="http://schemas.microsoft.com/office/drawing/2014/main" val="10001"/>
                  </a:ext>
                </a:extLst>
              </a:tr>
              <a:tr h="433558">
                <a:tc>
                  <a:txBody>
                    <a:bodyPr/>
                    <a:lstStyle/>
                    <a:p>
                      <a:r>
                        <a:rPr lang="en-US" sz="2000" b="0" dirty="0">
                          <a:latin typeface="+mn-lt"/>
                          <a:cs typeface="Times New Roman" pitchFamily="18" charset="0"/>
                        </a:rPr>
                        <a:t>11.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dk1"/>
                          </a:solidFill>
                          <a:effectLst/>
                          <a:uLnTx/>
                          <a:uFillTx/>
                          <a:latin typeface="+mn-lt"/>
                          <a:cs typeface="Times New Roman" pitchFamily="18" charset="0"/>
                        </a:rPr>
                        <a:t>Cos and PSOs Mapping</a:t>
                      </a:r>
                    </a:p>
                  </a:txBody>
                  <a:tcPr/>
                </a:tc>
                <a:extLst>
                  <a:ext uri="{0D108BD9-81ED-4DB2-BD59-A6C34878D82A}">
                    <a16:rowId xmlns:a16="http://schemas.microsoft.com/office/drawing/2014/main" val="10002"/>
                  </a:ext>
                </a:extLst>
              </a:tr>
              <a:tr h="433558">
                <a:tc>
                  <a:txBody>
                    <a:bodyPr/>
                    <a:lstStyle/>
                    <a:p>
                      <a:r>
                        <a:rPr lang="en-US" sz="2000" b="0" dirty="0">
                          <a:latin typeface="+mn-lt"/>
                          <a:cs typeface="Times New Roman" pitchFamily="18" charset="0"/>
                        </a:rPr>
                        <a:t>12.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latin typeface="+mn-lt"/>
                          <a:cs typeface="Times New Roman" pitchFamily="18" charset="0"/>
                        </a:rPr>
                        <a:t>Program Educational Objectives (PEOs)</a:t>
                      </a:r>
                    </a:p>
                  </a:txBody>
                  <a:tcPr/>
                </a:tc>
                <a:extLst>
                  <a:ext uri="{0D108BD9-81ED-4DB2-BD59-A6C34878D82A}">
                    <a16:rowId xmlns:a16="http://schemas.microsoft.com/office/drawing/2014/main" val="10003"/>
                  </a:ext>
                </a:extLst>
              </a:tr>
              <a:tr h="433558">
                <a:tc>
                  <a:txBody>
                    <a:bodyPr/>
                    <a:lstStyle/>
                    <a:p>
                      <a:r>
                        <a:rPr lang="en-US" sz="2000" b="0" dirty="0">
                          <a:latin typeface="+mn-lt"/>
                          <a:cs typeface="Times New Roman" pitchFamily="18" charset="0"/>
                        </a:rPr>
                        <a:t>13.</a:t>
                      </a:r>
                    </a:p>
                  </a:txBody>
                  <a:tcPr/>
                </a:tc>
                <a:tc>
                  <a:txBody>
                    <a:bodyPr/>
                    <a:lstStyle/>
                    <a:p>
                      <a:r>
                        <a:rPr lang="en-US" sz="2000" b="0" dirty="0">
                          <a:latin typeface="+mn-lt"/>
                          <a:cs typeface="Times New Roman" pitchFamily="18" charset="0"/>
                        </a:rPr>
                        <a:t>Result Analysis</a:t>
                      </a:r>
                    </a:p>
                  </a:txBody>
                  <a:tcPr/>
                </a:tc>
                <a:extLst>
                  <a:ext uri="{0D108BD9-81ED-4DB2-BD59-A6C34878D82A}">
                    <a16:rowId xmlns:a16="http://schemas.microsoft.com/office/drawing/2014/main" val="10004"/>
                  </a:ext>
                </a:extLst>
              </a:tr>
              <a:tr h="433558">
                <a:tc>
                  <a:txBody>
                    <a:bodyPr/>
                    <a:lstStyle/>
                    <a:p>
                      <a:r>
                        <a:rPr lang="en-US" sz="2000" b="0" dirty="0">
                          <a:latin typeface="+mn-lt"/>
                          <a:cs typeface="Times New Roman" pitchFamily="18" charset="0"/>
                        </a:rPr>
                        <a:t>14.</a:t>
                      </a:r>
                    </a:p>
                  </a:txBody>
                  <a:tcPr/>
                </a:tc>
                <a:tc>
                  <a:txBody>
                    <a:bodyPr/>
                    <a:lstStyle/>
                    <a:p>
                      <a:r>
                        <a:rPr lang="en-US" sz="2000" b="0" dirty="0">
                          <a:latin typeface="+mn-lt"/>
                          <a:cs typeface="Times New Roman" pitchFamily="18" charset="0"/>
                        </a:rPr>
                        <a:t>End Semester Question paper Templates</a:t>
                      </a:r>
                    </a:p>
                  </a:txBody>
                  <a:tcPr/>
                </a:tc>
                <a:extLst>
                  <a:ext uri="{0D108BD9-81ED-4DB2-BD59-A6C34878D82A}">
                    <a16:rowId xmlns:a16="http://schemas.microsoft.com/office/drawing/2014/main" val="10005"/>
                  </a:ext>
                </a:extLst>
              </a:tr>
              <a:tr h="433558">
                <a:tc>
                  <a:txBody>
                    <a:bodyPr/>
                    <a:lstStyle/>
                    <a:p>
                      <a:r>
                        <a:rPr lang="en-US" sz="2000" b="0" dirty="0">
                          <a:latin typeface="+mn-lt"/>
                          <a:cs typeface="Times New Roman" pitchFamily="18" charset="0"/>
                        </a:rPr>
                        <a:t>15.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latin typeface="+mn-lt"/>
                          <a:cs typeface="Times New Roman" pitchFamily="18" charset="0"/>
                        </a:rPr>
                        <a:t>Prequisite/Recap</a:t>
                      </a:r>
                    </a:p>
                  </a:txBody>
                  <a:tcPr/>
                </a:tc>
                <a:extLst>
                  <a:ext uri="{0D108BD9-81ED-4DB2-BD59-A6C34878D82A}">
                    <a16:rowId xmlns:a16="http://schemas.microsoft.com/office/drawing/2014/main" val="10006"/>
                  </a:ext>
                </a:extLst>
              </a:tr>
              <a:tr h="433558">
                <a:tc>
                  <a:txBody>
                    <a:bodyPr/>
                    <a:lstStyle/>
                    <a:p>
                      <a:r>
                        <a:rPr lang="en-US" sz="2000" b="0" dirty="0">
                          <a:latin typeface="+mn-lt"/>
                          <a:cs typeface="Times New Roman" pitchFamily="18" charset="0"/>
                        </a:rPr>
                        <a:t>16.</a:t>
                      </a:r>
                    </a:p>
                  </a:txBody>
                  <a:tcPr/>
                </a:tc>
                <a:tc>
                  <a:txBody>
                    <a:bodyPr/>
                    <a:lstStyle/>
                    <a:p>
                      <a:r>
                        <a:rPr lang="en-US" sz="2000" b="0" dirty="0">
                          <a:latin typeface="+mn-lt"/>
                          <a:cs typeface="Times New Roman" pitchFamily="18" charset="0"/>
                        </a:rPr>
                        <a:t>Brief Indtroduction about the Subject with Videos</a:t>
                      </a:r>
                    </a:p>
                  </a:txBody>
                  <a:tcPr/>
                </a:tc>
                <a:extLst>
                  <a:ext uri="{0D108BD9-81ED-4DB2-BD59-A6C34878D82A}">
                    <a16:rowId xmlns:a16="http://schemas.microsoft.com/office/drawing/2014/main" val="10007"/>
                  </a:ext>
                </a:extLst>
              </a:tr>
              <a:tr h="433558">
                <a:tc>
                  <a:txBody>
                    <a:bodyPr/>
                    <a:lstStyle/>
                    <a:p>
                      <a:r>
                        <a:rPr lang="en-US" sz="2000" b="0" dirty="0">
                          <a:latin typeface="+mn-lt"/>
                          <a:cs typeface="Times New Roman" pitchFamily="18" charset="0"/>
                        </a:rPr>
                        <a:t>17.</a:t>
                      </a:r>
                    </a:p>
                  </a:txBody>
                  <a:tcPr/>
                </a:tc>
                <a:tc>
                  <a:txBody>
                    <a:bodyPr/>
                    <a:lstStyle/>
                    <a:p>
                      <a:r>
                        <a:rPr lang="en-US" sz="2000" b="0" dirty="0">
                          <a:latin typeface="+mn-lt"/>
                          <a:cs typeface="Times New Roman" pitchFamily="18" charset="0"/>
                        </a:rPr>
                        <a:t>Unit Contents</a:t>
                      </a:r>
                    </a:p>
                  </a:txBody>
                  <a:tcPr/>
                </a:tc>
                <a:extLst>
                  <a:ext uri="{0D108BD9-81ED-4DB2-BD59-A6C34878D82A}">
                    <a16:rowId xmlns:a16="http://schemas.microsoft.com/office/drawing/2014/main" val="10008"/>
                  </a:ext>
                </a:extLst>
              </a:tr>
              <a:tr h="433558">
                <a:tc>
                  <a:txBody>
                    <a:bodyPr/>
                    <a:lstStyle/>
                    <a:p>
                      <a:r>
                        <a:rPr lang="en-US" sz="2000" b="0" dirty="0">
                          <a:latin typeface="+mn-lt"/>
                          <a:cs typeface="Times New Roman" pitchFamily="18" charset="0"/>
                        </a:rPr>
                        <a:t>18.</a:t>
                      </a:r>
                    </a:p>
                  </a:txBody>
                  <a:tcPr/>
                </a:tc>
                <a:tc>
                  <a:txBody>
                    <a:bodyPr/>
                    <a:lstStyle/>
                    <a:p>
                      <a:r>
                        <a:rPr lang="en-US" sz="2000" b="0" dirty="0">
                          <a:latin typeface="+mn-lt"/>
                          <a:cs typeface="Times New Roman" pitchFamily="18" charset="0"/>
                        </a:rPr>
                        <a:t>Unit</a:t>
                      </a:r>
                      <a:r>
                        <a:rPr lang="en-US" sz="2000" b="0" baseline="0" dirty="0">
                          <a:latin typeface="+mn-lt"/>
                          <a:cs typeface="Times New Roman" pitchFamily="18" charset="0"/>
                        </a:rPr>
                        <a:t> Objectives</a:t>
                      </a:r>
                      <a:endParaRPr lang="en-US" sz="2000" b="0" dirty="0">
                        <a:latin typeface="+mn-lt"/>
                        <a:cs typeface="Times New Roman" pitchFamily="18" charset="0"/>
                      </a:endParaRPr>
                    </a:p>
                  </a:txBody>
                  <a:tcPr/>
                </a:tc>
                <a:extLst>
                  <a:ext uri="{0D108BD9-81ED-4DB2-BD59-A6C34878D82A}">
                    <a16:rowId xmlns:a16="http://schemas.microsoft.com/office/drawing/2014/main" val="10009"/>
                  </a:ext>
                </a:extLst>
              </a:tr>
              <a:tr h="433558">
                <a:tc>
                  <a:txBody>
                    <a:bodyPr/>
                    <a:lstStyle/>
                    <a:p>
                      <a:r>
                        <a:rPr lang="en-US" sz="2000" b="0" dirty="0">
                          <a:latin typeface="+mn-lt"/>
                          <a:cs typeface="Times New Roman" pitchFamily="18" charset="0"/>
                        </a:rPr>
                        <a:t>19.</a:t>
                      </a:r>
                    </a:p>
                  </a:txBody>
                  <a:tcPr/>
                </a:tc>
                <a:tc>
                  <a:txBody>
                    <a:bodyPr/>
                    <a:lstStyle/>
                    <a:p>
                      <a:r>
                        <a:rPr lang="en-US" sz="2000" b="0" dirty="0">
                          <a:latin typeface="+mn-lt"/>
                          <a:cs typeface="Times New Roman" pitchFamily="18" charset="0"/>
                        </a:rPr>
                        <a:t>Topic Objectives/Topic Outcome</a:t>
                      </a:r>
                    </a:p>
                  </a:txBody>
                  <a:tcPr/>
                </a:tc>
                <a:extLst>
                  <a:ext uri="{0D108BD9-81ED-4DB2-BD59-A6C34878D82A}">
                    <a16:rowId xmlns:a16="http://schemas.microsoft.com/office/drawing/2014/main" val="10010"/>
                  </a:ext>
                </a:extLst>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3</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latin typeface="+mj-lt"/>
                <a:cs typeface="Times New Roman" pitchFamily="18" charset="0"/>
              </a:rPr>
              <a:t>Index/Content</a:t>
            </a:r>
          </a:p>
        </p:txBody>
      </p:sp>
      <p:sp>
        <p:nvSpPr>
          <p:cNvPr id="10" name="Date Placeholder 9"/>
          <p:cNvSpPr>
            <a:spLocks noGrp="1"/>
          </p:cNvSpPr>
          <p:nvPr>
            <p:ph type="dt" sz="half" idx="10"/>
          </p:nvPr>
        </p:nvSpPr>
        <p:spPr/>
        <p:txBody>
          <a:bodyPr/>
          <a:lstStyle/>
          <a:p>
            <a:fld id="{56BA50F9-E999-43DD-9904-AFF37FEAAA14}" type="datetime1">
              <a:rPr lang="en-US" smtClean="0"/>
              <a:pPr/>
              <a:t>28-May-24</a:t>
            </a:fld>
            <a:endParaRPr lang="en-US" dirty="0"/>
          </a:p>
        </p:txBody>
      </p:sp>
      <p:sp>
        <p:nvSpPr>
          <p:cNvPr id="11" name="Footer Placeholder 10"/>
          <p:cNvSpPr>
            <a:spLocks noGrp="1"/>
          </p:cNvSpPr>
          <p:nvPr>
            <p:ph type="ftr" sz="quarter" idx="11"/>
          </p:nvPr>
        </p:nvSpPr>
        <p:spPr>
          <a:xfrm>
            <a:off x="1676400" y="6356350"/>
            <a:ext cx="6400800" cy="365125"/>
          </a:xfrm>
        </p:spPr>
        <p:txBody>
          <a:bodyPr/>
          <a:lstStyle/>
          <a:p>
            <a:r>
              <a:rPr lang="en-US"/>
              <a:t>Preeti Singh             Digital Marketing               Unit 1</a:t>
            </a:r>
            <a:endParaRPr lang="en-US" dirty="0"/>
          </a:p>
        </p:txBody>
      </p:sp>
      <p:pic>
        <p:nvPicPr>
          <p:cNvPr id="12" name="Picture 0" descr="Logo New.png"/>
          <p:cNvPicPr>
            <a:picLocks noChangeAspect="1" noChangeArrowheads="1"/>
          </p:cNvPicPr>
          <p:nvPr/>
        </p:nvPicPr>
        <p:blipFill>
          <a:blip r:embed="rId2"/>
          <a:srcRect/>
          <a:stretch>
            <a:fillRect/>
          </a:stretch>
        </p:blipFill>
        <p:spPr bwMode="auto">
          <a:xfrm>
            <a:off x="0" y="0"/>
            <a:ext cx="1295400" cy="681789"/>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1402782-6F6D-4D5C-8D5A-BD83C2A8FA02}" type="datetime1">
              <a:rPr lang="en-US" smtClean="0"/>
              <a:pPr/>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30</a:t>
            </a:fld>
            <a:endParaRPr lang="en-US"/>
          </a:p>
        </p:txBody>
      </p:sp>
      <p:sp>
        <p:nvSpPr>
          <p:cNvPr id="7" name="Title 1"/>
          <p:cNvSpPr txBox="1">
            <a:spLocks/>
          </p:cNvSpPr>
          <p:nvPr/>
        </p:nvSpPr>
        <p:spPr>
          <a:xfrm>
            <a:off x="1371600" y="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Traditional Marketing (CO1)</a:t>
            </a:r>
          </a:p>
        </p:txBody>
      </p:sp>
      <p:pic>
        <p:nvPicPr>
          <p:cNvPr id="10" name="Picture 2" descr="NIET, Greater Noida: Cutoff, Placements, Courses, Fees, Admission 2022">
            <a:extLst>
              <a:ext uri="{FF2B5EF4-FFF2-40B4-BE49-F238E27FC236}">
                <a16:creationId xmlns:a16="http://schemas.microsoft.com/office/drawing/2014/main" id="{0FDE9FB3-DAEC-E0D4-7EBA-09B0AB9EC4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7">
            <a:extLst>
              <a:ext uri="{FF2B5EF4-FFF2-40B4-BE49-F238E27FC236}">
                <a16:creationId xmlns:a16="http://schemas.microsoft.com/office/drawing/2014/main" id="{D3510724-7FE8-2B04-0D0A-C0E0785F439B}"/>
              </a:ext>
            </a:extLst>
          </p:cNvPr>
          <p:cNvPicPr>
            <a:picLocks noGrp="1" noChangeAspect="1"/>
          </p:cNvPicPr>
          <p:nvPr>
            <p:ph idx="1"/>
          </p:nvPr>
        </p:nvPicPr>
        <p:blipFill>
          <a:blip r:embed="rId3"/>
          <a:stretch>
            <a:fillRect/>
          </a:stretch>
        </p:blipFill>
        <p:spPr>
          <a:xfrm>
            <a:off x="533400" y="1676400"/>
            <a:ext cx="7772399" cy="4191000"/>
          </a:xfrm>
          <a:prstGeom prst="rect">
            <a:avLst/>
          </a:prstGeom>
        </p:spPr>
      </p:pic>
      <p:pic>
        <p:nvPicPr>
          <p:cNvPr id="9" name="Content Placeholder 2"/>
          <p:cNvPicPr>
            <a:picLocks noChangeAspect="1"/>
          </p:cNvPicPr>
          <p:nvPr/>
        </p:nvPicPr>
        <p:blipFill rotWithShape="1">
          <a:blip r:embed="rId4"/>
          <a:srcRect b="7112"/>
          <a:stretch/>
        </p:blipFill>
        <p:spPr>
          <a:xfrm>
            <a:off x="381000" y="914401"/>
            <a:ext cx="8305800" cy="5105399"/>
          </a:xfrm>
          <a:prstGeom prst="rect">
            <a:avLst/>
          </a:prstGeom>
        </p:spPr>
      </p:pic>
    </p:spTree>
    <p:extLst>
      <p:ext uri="{BB962C8B-B14F-4D97-AF65-F5344CB8AC3E}">
        <p14:creationId xmlns:p14="http://schemas.microsoft.com/office/powerpoint/2010/main" val="5909997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9D48964-C08F-4AC3-A561-BE8EE68AFE8C}" type="datetime1">
              <a:rPr lang="en-US" smtClean="0"/>
              <a:pPr/>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sp>
        <p:nvSpPr>
          <p:cNvPr id="7" name="Title 1"/>
          <p:cNvSpPr txBox="1">
            <a:spLocks/>
          </p:cNvSpPr>
          <p:nvPr/>
        </p:nvSpPr>
        <p:spPr>
          <a:xfrm>
            <a:off x="1371600" y="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Digital Marketing (CO1)</a:t>
            </a:r>
          </a:p>
        </p:txBody>
      </p:sp>
      <p:pic>
        <p:nvPicPr>
          <p:cNvPr id="10" name="Picture 2" descr="NIET, Greater Noida: Cutoff, Placements, Courses, Fees, Admission 2022">
            <a:extLst>
              <a:ext uri="{FF2B5EF4-FFF2-40B4-BE49-F238E27FC236}">
                <a16:creationId xmlns:a16="http://schemas.microsoft.com/office/drawing/2014/main" id="{0FDE9FB3-DAEC-E0D4-7EBA-09B0AB9EC4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pic>
        <p:nvPicPr>
          <p:cNvPr id="9" name="Content Placeholder 8">
            <a:extLst>
              <a:ext uri="{FF2B5EF4-FFF2-40B4-BE49-F238E27FC236}">
                <a16:creationId xmlns:a16="http://schemas.microsoft.com/office/drawing/2014/main" id="{4083C8A8-1AD1-2A82-3F4A-E1FB6749BBCD}"/>
              </a:ext>
            </a:extLst>
          </p:cNvPr>
          <p:cNvPicPr>
            <a:picLocks noGrp="1" noChangeAspect="1"/>
          </p:cNvPicPr>
          <p:nvPr>
            <p:ph idx="1"/>
          </p:nvPr>
        </p:nvPicPr>
        <p:blipFill>
          <a:blip r:embed="rId3"/>
          <a:stretch>
            <a:fillRect/>
          </a:stretch>
        </p:blipFill>
        <p:spPr>
          <a:xfrm>
            <a:off x="457200" y="1295400"/>
            <a:ext cx="8534400" cy="4693493"/>
          </a:xfrm>
          <a:prstGeom prst="rect">
            <a:avLst/>
          </a:prstGeom>
        </p:spPr>
      </p:pic>
    </p:spTree>
    <p:extLst>
      <p:ext uri="{BB962C8B-B14F-4D97-AF65-F5344CB8AC3E}">
        <p14:creationId xmlns:p14="http://schemas.microsoft.com/office/powerpoint/2010/main" val="7617712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BAED17-4E45-41EC-AEFC-0AC7CEE123E7}" type="datetime1">
              <a:rPr lang="en-US" smtClean="0"/>
              <a:pPr/>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a:p>
        </p:txBody>
      </p:sp>
      <p:sp>
        <p:nvSpPr>
          <p:cNvPr id="7" name="Title 1"/>
          <p:cNvSpPr txBox="1">
            <a:spLocks/>
          </p:cNvSpPr>
          <p:nvPr/>
        </p:nvSpPr>
        <p:spPr>
          <a:xfrm>
            <a:off x="1371600" y="44450"/>
            <a:ext cx="7772400" cy="79374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Why Are Businesses shifting from Traditional marketing to Digital Marketing? (CO1)</a:t>
            </a:r>
          </a:p>
        </p:txBody>
      </p:sp>
      <p:pic>
        <p:nvPicPr>
          <p:cNvPr id="9" name="Picture 2" descr="NIET, Greater Noida: Cutoff, Placements, Courses, Fees, Admission 2022">
            <a:extLst>
              <a:ext uri="{FF2B5EF4-FFF2-40B4-BE49-F238E27FC236}">
                <a16:creationId xmlns:a16="http://schemas.microsoft.com/office/drawing/2014/main" id="{184989C3-9628-1C7A-37BD-3A1A518FCE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47DA10FE-38BF-1C85-57F4-7F3DE825ED25}"/>
              </a:ext>
            </a:extLst>
          </p:cNvPr>
          <p:cNvSpPr>
            <a:spLocks noGrp="1"/>
          </p:cNvSpPr>
          <p:nvPr>
            <p:ph idx="1"/>
          </p:nvPr>
        </p:nvSpPr>
        <p:spPr>
          <a:xfrm>
            <a:off x="457200" y="1066800"/>
            <a:ext cx="8229600" cy="5365752"/>
          </a:xfrm>
        </p:spPr>
        <p:txBody>
          <a:bodyPr>
            <a:normAutofit fontScale="92500" lnSpcReduction="20000"/>
          </a:bodyPr>
          <a:lstStyle/>
          <a:p>
            <a:pPr>
              <a:lnSpc>
                <a:spcPct val="160000"/>
              </a:lnSpc>
            </a:pPr>
            <a:r>
              <a:rPr lang="en-IN" sz="2000" b="1" dirty="0">
                <a:latin typeface="Times New Roman" panose="02020603050405020304" pitchFamily="18" charset="0"/>
                <a:cs typeface="Times New Roman" panose="02020603050405020304" pitchFamily="18" charset="0"/>
              </a:rPr>
              <a:t>Targeting</a:t>
            </a:r>
            <a:r>
              <a:rPr lang="en-IN" sz="2000"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Digital marketing allows businesses to target a specific audience with specific demographics. It also allows for very personalized targeting. Traditional Marketing in turn, are not highly specific in its targeting.</a:t>
            </a:r>
          </a:p>
          <a:p>
            <a:pPr>
              <a:lnSpc>
                <a:spcPct val="160000"/>
              </a:lnSpc>
            </a:pPr>
            <a:r>
              <a:rPr lang="en-US" sz="2000" b="1" dirty="0">
                <a:latin typeface="Times New Roman" panose="02020603050405020304" pitchFamily="18" charset="0"/>
                <a:cs typeface="Times New Roman" panose="02020603050405020304" pitchFamily="18" charset="0"/>
              </a:rPr>
              <a:t>It’s Good On The Pocket: </a:t>
            </a:r>
            <a:r>
              <a:rPr lang="en-US" sz="2000" dirty="0">
                <a:latin typeface="Times New Roman" panose="02020603050405020304" pitchFamily="18" charset="0"/>
                <a:cs typeface="Times New Roman" panose="02020603050405020304" pitchFamily="18" charset="0"/>
              </a:rPr>
              <a:t>Traditional Marketing such as print ads, broadcasting, etc. takes a great chunk out of your budget. As opposed to it, Digital marketing is rather cost friendly. You can build your website free on WordPress and SEO can get you organic i.e. not paid traffic to your website, which can get you customers who buy your products/services</a:t>
            </a:r>
            <a:r>
              <a:rPr lang="en-US" sz="2000" b="1" dirty="0">
                <a:latin typeface="Times New Roman" panose="02020603050405020304" pitchFamily="18" charset="0"/>
                <a:cs typeface="Times New Roman" panose="02020603050405020304" pitchFamily="18" charset="0"/>
              </a:rPr>
              <a:t>.</a:t>
            </a:r>
          </a:p>
          <a:p>
            <a:pPr>
              <a:lnSpc>
                <a:spcPct val="160000"/>
              </a:lnSpc>
            </a:pPr>
            <a:r>
              <a:rPr lang="en-US" sz="2000" b="1" dirty="0">
                <a:latin typeface="Times New Roman" panose="02020603050405020304" pitchFamily="18" charset="0"/>
                <a:cs typeface="Times New Roman" panose="02020603050405020304" pitchFamily="18" charset="0"/>
              </a:rPr>
              <a:t>Find The World At Your Fingertips</a:t>
            </a:r>
            <a:r>
              <a:rPr lang="en-US" sz="2000" dirty="0">
                <a:latin typeface="Times New Roman" panose="02020603050405020304" pitchFamily="18" charset="0"/>
                <a:cs typeface="Times New Roman" panose="02020603050405020304" pitchFamily="18" charset="0"/>
              </a:rPr>
              <a:t>: Unlike Traditional Marketing which is restricted to a region or even nation, Digital Marketing gives you a global reach. You can market and promote your business to the global audience and market. Thus, you get a larger reach.</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51565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71AA193-9A26-43E6-82F4-240F9DF3B5EB}" type="datetime1">
              <a:rPr lang="en-US" smtClean="0"/>
              <a:pPr/>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33</a:t>
            </a:fld>
            <a:endParaRPr lang="en-US"/>
          </a:p>
        </p:txBody>
      </p:sp>
      <p:sp>
        <p:nvSpPr>
          <p:cNvPr id="7" name="Title 1"/>
          <p:cNvSpPr txBox="1">
            <a:spLocks/>
          </p:cNvSpPr>
          <p:nvPr/>
        </p:nvSpPr>
        <p:spPr>
          <a:xfrm>
            <a:off x="1371600" y="44450"/>
            <a:ext cx="7772400" cy="79374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Why Are Businesses shifting from Traditional marketing to Digital Marketing? (CO1)</a:t>
            </a:r>
          </a:p>
        </p:txBody>
      </p:sp>
      <p:pic>
        <p:nvPicPr>
          <p:cNvPr id="9" name="Picture 2" descr="NIET, Greater Noida: Cutoff, Placements, Courses, Fees, Admission 2022">
            <a:extLst>
              <a:ext uri="{FF2B5EF4-FFF2-40B4-BE49-F238E27FC236}">
                <a16:creationId xmlns:a16="http://schemas.microsoft.com/office/drawing/2014/main" id="{184989C3-9628-1C7A-37BD-3A1A518FCE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47DA10FE-38BF-1C85-57F4-7F3DE825ED25}"/>
              </a:ext>
            </a:extLst>
          </p:cNvPr>
          <p:cNvSpPr>
            <a:spLocks noGrp="1"/>
          </p:cNvSpPr>
          <p:nvPr>
            <p:ph idx="1"/>
          </p:nvPr>
        </p:nvSpPr>
        <p:spPr>
          <a:xfrm>
            <a:off x="457200" y="1066800"/>
            <a:ext cx="8229600" cy="5365752"/>
          </a:xfrm>
        </p:spPr>
        <p:txBody>
          <a:bodyPr>
            <a:normAutofit/>
          </a:bodyPr>
          <a:lstStyle/>
          <a:p>
            <a:pPr>
              <a:lnSpc>
                <a:spcPct val="160000"/>
              </a:lnSpc>
            </a:pPr>
            <a:r>
              <a:rPr lang="en-US" sz="2000" b="1" i="0" dirty="0">
                <a:effectLst/>
                <a:latin typeface="Times New Roman" panose="02020603050405020304" pitchFamily="18" charset="0"/>
                <a:cs typeface="Times New Roman" panose="02020603050405020304" pitchFamily="18" charset="0"/>
              </a:rPr>
              <a:t>It Gives You The Proofs: </a:t>
            </a:r>
            <a:r>
              <a:rPr lang="en-US" sz="2000" b="0" i="0" dirty="0">
                <a:solidFill>
                  <a:srgbClr val="000000"/>
                </a:solidFill>
                <a:effectLst/>
                <a:latin typeface="Times New Roman" panose="02020603050405020304" pitchFamily="18" charset="0"/>
                <a:cs typeface="Times New Roman" panose="02020603050405020304" pitchFamily="18" charset="0"/>
              </a:rPr>
              <a:t>Once you put in a newspaper ad or TV ad or poster, you don’t really glean any information on how many people were inspired to buy your product/service by any specific Traditional Marketing Medium. Digital Marketing comes with tools which give all the data, analytics, and reports, on any one or more marketing campaigns you are running.</a:t>
            </a:r>
          </a:p>
          <a:p>
            <a:pPr>
              <a:lnSpc>
                <a:spcPct val="160000"/>
              </a:lnSpc>
            </a:pPr>
            <a:r>
              <a:rPr lang="en-US" sz="2000" b="1" i="0" dirty="0">
                <a:solidFill>
                  <a:srgbClr val="000000"/>
                </a:solidFill>
                <a:effectLst/>
                <a:latin typeface="Times New Roman" panose="02020603050405020304" pitchFamily="18" charset="0"/>
                <a:cs typeface="Times New Roman" panose="02020603050405020304" pitchFamily="18" charset="0"/>
              </a:rPr>
              <a:t>It Makes For A Two way Interaction: </a:t>
            </a:r>
            <a:r>
              <a:rPr lang="en-US" sz="2000" b="0" i="0" dirty="0">
                <a:solidFill>
                  <a:srgbClr val="000000"/>
                </a:solidFill>
                <a:effectLst/>
                <a:latin typeface="Times New Roman" panose="02020603050405020304" pitchFamily="18" charset="0"/>
                <a:cs typeface="Times New Roman" panose="02020603050405020304" pitchFamily="18" charset="0"/>
              </a:rPr>
              <a:t>Traditional Marketing is a rather one way interaction. A advertisement on TV, radio, newspaper, etc. Digital Marketing however, allows for a two way interaction, so that the audience/reader can put in his/her opinions and even questions.</a:t>
            </a:r>
          </a:p>
        </p:txBody>
      </p:sp>
    </p:spTree>
    <p:extLst>
      <p:ext uri="{BB962C8B-B14F-4D97-AF65-F5344CB8AC3E}">
        <p14:creationId xmlns:p14="http://schemas.microsoft.com/office/powerpoint/2010/main" val="6721934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97FD7B0-DDE0-4D3A-9829-417B1131898E}" type="datetime1">
              <a:rPr lang="en-US" smtClean="0"/>
              <a:pPr/>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solidFill>
                  <a:srgbClr val="000000"/>
                </a:solidFill>
              </a:rPr>
              <a:t>Some facts about Indian Digital Marketing Industry</a:t>
            </a:r>
          </a:p>
          <a:p>
            <a:pPr lvl="0" algn="ctr">
              <a:spcBef>
                <a:spcPct val="0"/>
              </a:spcBef>
              <a:defRPr/>
            </a:pPr>
            <a:r>
              <a:rPr lang="en-US" sz="2400" dirty="0"/>
              <a:t>(CO1)</a:t>
            </a:r>
          </a:p>
        </p:txBody>
      </p:sp>
      <p:sp>
        <p:nvSpPr>
          <p:cNvPr id="2" name="Content Placeholder 1"/>
          <p:cNvSpPr>
            <a:spLocks noGrp="1"/>
          </p:cNvSpPr>
          <p:nvPr>
            <p:ph idx="1"/>
          </p:nvPr>
        </p:nvSpPr>
        <p:spPr>
          <a:xfrm>
            <a:off x="457200" y="990600"/>
            <a:ext cx="8229600" cy="5486400"/>
          </a:xfrm>
        </p:spPr>
        <p:txBody>
          <a:bodyPr>
            <a:normAutofit/>
          </a:bodyPr>
          <a:lstStyle/>
          <a:p>
            <a:pPr algn="just">
              <a:lnSpc>
                <a:spcPct val="150000"/>
              </a:lnSpc>
            </a:pPr>
            <a:r>
              <a:rPr lang="en-US" sz="2000" dirty="0">
                <a:solidFill>
                  <a:srgbClr val="000000"/>
                </a:solidFill>
                <a:latin typeface="Times New Roman" panose="02020603050405020304" pitchFamily="18" charset="0"/>
                <a:cs typeface="Times New Roman" panose="02020603050405020304" pitchFamily="18" charset="0"/>
              </a:rPr>
              <a:t>As per a report by IAMAI (Internet and Mobile Association of India)and Boston consulting group, India has one of the largest and fastest growing populations of Internet users in the world—190 million as of June 2014 and growing rapidly. </a:t>
            </a:r>
          </a:p>
          <a:p>
            <a:pPr algn="just">
              <a:lnSpc>
                <a:spcPct val="150000"/>
              </a:lnSpc>
            </a:pPr>
            <a:r>
              <a:rPr lang="en-US" sz="2000" dirty="0">
                <a:solidFill>
                  <a:srgbClr val="000000"/>
                </a:solidFill>
                <a:latin typeface="Times New Roman" panose="02020603050405020304" pitchFamily="18" charset="0"/>
                <a:cs typeface="Times New Roman" panose="02020603050405020304" pitchFamily="18" charset="0"/>
              </a:rPr>
              <a:t>According to a report, India will cross 500 million Internet Users Mark in 2022 </a:t>
            </a:r>
          </a:p>
          <a:p>
            <a:pPr algn="just">
              <a:lnSpc>
                <a:spcPct val="150000"/>
              </a:lnSpc>
            </a:pPr>
            <a:r>
              <a:rPr lang="en-US" sz="2000" dirty="0">
                <a:solidFill>
                  <a:srgbClr val="000000"/>
                </a:solidFill>
                <a:latin typeface="Times New Roman" panose="02020603050405020304" pitchFamily="18" charset="0"/>
                <a:cs typeface="Times New Roman" panose="02020603050405020304" pitchFamily="18" charset="0"/>
              </a:rPr>
              <a:t>According to Direct Marketing Association, Digital Marketing Industry is worth $62 billion </a:t>
            </a:r>
          </a:p>
          <a:p>
            <a:pPr marL="0" indent="0" algn="just">
              <a:lnSpc>
                <a:spcPct val="150000"/>
              </a:lnSpc>
              <a:buNone/>
            </a:pPr>
            <a:r>
              <a:rPr lang="en-US" sz="2000" dirty="0">
                <a:solidFill>
                  <a:srgbClr val="000000"/>
                </a:solidFill>
                <a:latin typeface="Times New Roman" panose="02020603050405020304" pitchFamily="18" charset="0"/>
                <a:cs typeface="Times New Roman" panose="02020603050405020304" pitchFamily="18" charset="0"/>
              </a:rPr>
              <a:t>Reference: https://www.researchgate.net/publication/303163963_Digital_Marketing_in_Indian_Context</a:t>
            </a:r>
          </a:p>
          <a:p>
            <a:pPr marL="0" indent="0">
              <a:buNone/>
            </a:pPr>
            <a:endParaRPr lang="en-US" sz="2200" dirty="0"/>
          </a:p>
        </p:txBody>
      </p:sp>
      <p:pic>
        <p:nvPicPr>
          <p:cNvPr id="9" name="Picture 2" descr="NIET, Greater Noida: Cutoff, Placements, Courses, Fees, Admission 2022">
            <a:extLst>
              <a:ext uri="{FF2B5EF4-FFF2-40B4-BE49-F238E27FC236}">
                <a16:creationId xmlns:a16="http://schemas.microsoft.com/office/drawing/2014/main" id="{DD7E2204-41EF-3222-F8F8-2D9C88C6A3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96643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752600"/>
            <a:ext cx="8229600" cy="4525963"/>
          </a:xfrm>
        </p:spPr>
        <p:txBody>
          <a:bodyPr>
            <a:normAutofit/>
          </a:bodyPr>
          <a:lstStyle/>
          <a:p>
            <a:pPr algn="just">
              <a:lnSpc>
                <a:spcPct val="150000"/>
              </a:lnSpc>
              <a:buNone/>
            </a:pPr>
            <a:r>
              <a:rPr lang="en-US" sz="2000" dirty="0">
                <a:latin typeface="Times New Roman" panose="02020603050405020304" pitchFamily="18" charset="0"/>
                <a:cs typeface="Times New Roman" panose="02020603050405020304" pitchFamily="18" charset="0"/>
              </a:rPr>
              <a:t>(I) Converting the marketing to sales</a:t>
            </a:r>
          </a:p>
          <a:p>
            <a:pPr algn="just">
              <a:lnSpc>
                <a:spcPct val="150000"/>
              </a:lnSpc>
              <a:buNone/>
            </a:pPr>
            <a:r>
              <a:rPr lang="en-US" sz="2000" dirty="0">
                <a:latin typeface="Times New Roman" panose="02020603050405020304" pitchFamily="18" charset="0"/>
                <a:cs typeface="Times New Roman" panose="02020603050405020304" pitchFamily="18" charset="0"/>
              </a:rPr>
              <a:t>(II) Interaction with customers</a:t>
            </a:r>
          </a:p>
          <a:p>
            <a:pPr algn="just">
              <a:lnSpc>
                <a:spcPct val="150000"/>
              </a:lnSpc>
              <a:buNone/>
            </a:pPr>
            <a:r>
              <a:rPr lang="en-US" sz="2000" dirty="0">
                <a:latin typeface="Times New Roman" panose="02020603050405020304" pitchFamily="18" charset="0"/>
                <a:cs typeface="Times New Roman" panose="02020603050405020304" pitchFamily="18" charset="0"/>
              </a:rPr>
              <a:t>(III) Cost Friendly</a:t>
            </a:r>
          </a:p>
          <a:p>
            <a:pPr algn="just">
              <a:lnSpc>
                <a:spcPct val="150000"/>
              </a:lnSpc>
              <a:buNone/>
            </a:pPr>
            <a:r>
              <a:rPr lang="en-US" sz="2000" dirty="0">
                <a:latin typeface="Times New Roman" panose="02020603050405020304" pitchFamily="18" charset="0"/>
                <a:cs typeface="Times New Roman" panose="02020603050405020304" pitchFamily="18" charset="0"/>
              </a:rPr>
              <a:t>(IV) Targeted Reach	</a:t>
            </a:r>
          </a:p>
          <a:p>
            <a:pPr algn="just">
              <a:lnSpc>
                <a:spcPct val="150000"/>
              </a:lnSpc>
              <a:buNone/>
            </a:pPr>
            <a:r>
              <a:rPr lang="en-US" sz="2000" dirty="0">
                <a:latin typeface="Times New Roman" panose="02020603050405020304" pitchFamily="18" charset="0"/>
                <a:cs typeface="Times New Roman" panose="02020603050405020304" pitchFamily="18" charset="0"/>
              </a:rPr>
              <a:t>(V) Fair Play</a:t>
            </a:r>
          </a:p>
          <a:p>
            <a:pPr>
              <a:buNone/>
            </a:pPr>
            <a:endParaRPr lang="en-US" sz="2200" dirty="0"/>
          </a:p>
          <a:p>
            <a:pPr>
              <a:buNone/>
            </a:pPr>
            <a:r>
              <a:rPr lang="en-US" sz="2200" dirty="0"/>
              <a:t>	</a:t>
            </a:r>
            <a:endParaRPr lang="en-US" sz="2200" b="1" dirty="0"/>
          </a:p>
          <a:p>
            <a:pPr algn="just">
              <a:buNone/>
            </a:pPr>
            <a:r>
              <a:rPr lang="en-US" sz="2200" dirty="0"/>
              <a:t>	</a:t>
            </a:r>
          </a:p>
        </p:txBody>
      </p:sp>
      <p:sp>
        <p:nvSpPr>
          <p:cNvPr id="4" name="Date Placeholder 3"/>
          <p:cNvSpPr>
            <a:spLocks noGrp="1"/>
          </p:cNvSpPr>
          <p:nvPr>
            <p:ph type="dt" sz="half" idx="10"/>
          </p:nvPr>
        </p:nvSpPr>
        <p:spPr/>
        <p:txBody>
          <a:bodyPr/>
          <a:lstStyle/>
          <a:p>
            <a:fld id="{AF8C6360-02BD-4643-A6FC-13610D8AAACE}" type="datetime1">
              <a:rPr lang="en-US" smtClean="0"/>
              <a:pPr/>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35</a:t>
            </a:fld>
            <a:endParaRPr lang="en-US"/>
          </a:p>
        </p:txBody>
      </p:sp>
      <p:sp>
        <p:nvSpPr>
          <p:cNvPr id="7" name="Title 1"/>
          <p:cNvSpPr txBox="1">
            <a:spLocks/>
          </p:cNvSpPr>
          <p:nvPr/>
        </p:nvSpPr>
        <p:spPr>
          <a:xfrm>
            <a:off x="1371600" y="11430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latin typeface="Times New Roman" panose="02020603050405020304" pitchFamily="18" charset="0"/>
                <a:cs typeface="Times New Roman" panose="02020603050405020304" pitchFamily="18" charset="0"/>
              </a:rPr>
              <a:t>Some of the reasons why digital marketing is on the rise</a:t>
            </a:r>
          </a:p>
          <a:p>
            <a:pPr algn="ctr"/>
            <a:r>
              <a:rPr lang="en-US" sz="2400" dirty="0">
                <a:latin typeface="Times New Roman" panose="02020603050405020304" pitchFamily="18" charset="0"/>
                <a:cs typeface="Times New Roman" panose="02020603050405020304" pitchFamily="18" charset="0"/>
              </a:rPr>
              <a:t>(CO1)</a:t>
            </a:r>
          </a:p>
        </p:txBody>
      </p:sp>
      <p:pic>
        <p:nvPicPr>
          <p:cNvPr id="9" name="Picture 2" descr="NIET, Greater Noida: Cutoff, Placements, Courses, Fees, Admission 2022">
            <a:extLst>
              <a:ext uri="{FF2B5EF4-FFF2-40B4-BE49-F238E27FC236}">
                <a16:creationId xmlns:a16="http://schemas.microsoft.com/office/drawing/2014/main" id="{45D4DDFE-CAAB-ACD7-6029-BB84E55FA8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497E13B-5990-44CA-BCF2-2C51F30C3742}" type="datetime1">
              <a:rPr lang="en-US" smtClean="0"/>
              <a:pPr/>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latin typeface="Times New Roman" panose="02020603050405020304" pitchFamily="18" charset="0"/>
                <a:cs typeface="Times New Roman" panose="02020603050405020304" pitchFamily="18" charset="0"/>
              </a:rPr>
              <a:t>Daily Quiz</a:t>
            </a:r>
          </a:p>
        </p:txBody>
      </p:sp>
      <p:sp>
        <p:nvSpPr>
          <p:cNvPr id="2" name="Content Placeholder 1"/>
          <p:cNvSpPr>
            <a:spLocks noGrp="1"/>
          </p:cNvSpPr>
          <p:nvPr>
            <p:ph idx="1"/>
          </p:nvPr>
        </p:nvSpPr>
        <p:spPr>
          <a:xfrm>
            <a:off x="457200" y="914402"/>
            <a:ext cx="8229600" cy="5211762"/>
          </a:xfrm>
        </p:spPr>
        <p:txBody>
          <a:bodyPr>
            <a:normAutofit/>
          </a:bodyPr>
          <a:lstStyle/>
          <a:p>
            <a:pPr marL="457200" indent="-457200" algn="just">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Define Digital marketing.</a:t>
            </a:r>
          </a:p>
          <a:p>
            <a:pPr marL="457200" indent="-457200" algn="just">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 5 D’s of Digital Marketing are______</a:t>
            </a:r>
          </a:p>
          <a:p>
            <a:pPr marL="457200" indent="-457200" algn="just">
              <a:lnSpc>
                <a:spcPct val="150000"/>
              </a:lnSpc>
              <a:buFont typeface="+mj-lt"/>
              <a:buAutoNum type="arabicPeriod"/>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Which of the following is the correct depiction of Digital Marketing?</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lvl="0" indent="-457200" algn="just">
              <a:lnSpc>
                <a:spcPct val="150000"/>
              </a:lnSpc>
              <a:spcBef>
                <a:spcPts val="300"/>
              </a:spcBef>
              <a:buFont typeface="+mj-lt"/>
              <a:buAutoNum type="alphaLcPeriod"/>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E-mail Marketing</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lvl="0" indent="-457200" algn="just">
              <a:lnSpc>
                <a:spcPct val="150000"/>
              </a:lnSpc>
              <a:spcBef>
                <a:spcPts val="300"/>
              </a:spcBef>
              <a:spcAft>
                <a:spcPts val="800"/>
              </a:spcAft>
              <a:buFont typeface="+mj-lt"/>
              <a:buAutoNum type="alphaLcPeriod"/>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Social Media Marketing</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lvl="0" indent="-457200" algn="just">
              <a:lnSpc>
                <a:spcPct val="150000"/>
              </a:lnSpc>
              <a:spcBef>
                <a:spcPts val="300"/>
              </a:spcBef>
              <a:spcAft>
                <a:spcPts val="800"/>
              </a:spcAft>
              <a:buFont typeface="+mj-lt"/>
              <a:buAutoNum type="alphaLcPeriod"/>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Web Marketing</a:t>
            </a:r>
            <a:endPar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lnSpc>
                <a:spcPct val="150000"/>
              </a:lnSpc>
              <a:buFont typeface="+mj-lt"/>
              <a:buAutoNum type="alphaLcPeriod"/>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All of the above</a:t>
            </a:r>
            <a:endParaRPr lang="en-US" sz="2000" dirty="0">
              <a:latin typeface="Times New Roman" panose="02020603050405020304" pitchFamily="18" charset="0"/>
              <a:cs typeface="Times New Roman" panose="02020603050405020304" pitchFamily="18" charset="0"/>
            </a:endParaRPr>
          </a:p>
          <a:p>
            <a:pPr marL="0" indent="0" algn="just">
              <a:lnSpc>
                <a:spcPct val="150000"/>
              </a:lnSpc>
              <a:buNone/>
            </a:pPr>
            <a:r>
              <a:rPr lang="en-US" sz="2000" dirty="0">
                <a:latin typeface="Times New Roman" panose="02020603050405020304" pitchFamily="18" charset="0"/>
                <a:cs typeface="Times New Roman" panose="02020603050405020304" pitchFamily="18" charset="0"/>
              </a:rPr>
              <a:t>4.   Which is a bigger concept : Selling or marketing?</a:t>
            </a:r>
          </a:p>
          <a:p>
            <a:pPr marL="0" indent="0" algn="just">
              <a:lnSpc>
                <a:spcPct val="150000"/>
              </a:lnSpc>
              <a:buNone/>
            </a:pPr>
            <a:r>
              <a:rPr lang="en-US" sz="2000" dirty="0">
                <a:latin typeface="Times New Roman" panose="02020603050405020304" pitchFamily="18" charset="0"/>
                <a:cs typeface="Times New Roman" panose="02020603050405020304" pitchFamily="18" charset="0"/>
              </a:rPr>
              <a:t>5.   Give 2 reasons for growing importance of Digital Marketing.</a:t>
            </a:r>
          </a:p>
        </p:txBody>
      </p:sp>
      <p:pic>
        <p:nvPicPr>
          <p:cNvPr id="9" name="Picture 2" descr="NIET, Greater Noida: Cutoff, Placements, Courses, Fees, Admission 2022">
            <a:extLst>
              <a:ext uri="{FF2B5EF4-FFF2-40B4-BE49-F238E27FC236}">
                <a16:creationId xmlns:a16="http://schemas.microsoft.com/office/drawing/2014/main" id="{06E0BD51-E1DA-9ECF-0DD0-D4834F3F47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27064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44533" y="61799"/>
            <a:ext cx="7388484"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t>Noida Institute of Engineering and Technology, Greater Noida</a:t>
            </a:r>
          </a:p>
        </p:txBody>
      </p:sp>
      <p:sp>
        <p:nvSpPr>
          <p:cNvPr id="3" name="Subtitle 2"/>
          <p:cNvSpPr>
            <a:spLocks noGrp="1"/>
          </p:cNvSpPr>
          <p:nvPr>
            <p:ph type="subTitle" idx="1"/>
          </p:nvPr>
        </p:nvSpPr>
        <p:spPr>
          <a:xfrm>
            <a:off x="1171963" y="2992093"/>
            <a:ext cx="5200650" cy="1371600"/>
          </a:xfrm>
        </p:spPr>
        <p:style>
          <a:lnRef idx="2">
            <a:schemeClr val="accent5"/>
          </a:lnRef>
          <a:fillRef idx="1">
            <a:schemeClr val="lt1"/>
          </a:fillRef>
          <a:effectRef idx="0">
            <a:schemeClr val="accent5"/>
          </a:effectRef>
          <a:fontRef idx="minor">
            <a:schemeClr val="dk1"/>
          </a:fontRef>
        </p:style>
        <p:txBody>
          <a:bodyPr>
            <a:normAutofit/>
          </a:bodyPr>
          <a:lstStyle/>
          <a:p>
            <a:r>
              <a:rPr lang="en-US" sz="2000" b="1" dirty="0">
                <a:solidFill>
                  <a:schemeClr val="tx1"/>
                </a:solidFill>
                <a:latin typeface="Times New Roman" panose="02020603050405020304" pitchFamily="18" charset="0"/>
                <a:cs typeface="Times New Roman" panose="02020603050405020304" pitchFamily="18" charset="0"/>
              </a:rPr>
              <a:t>The new digital world - digital marketing practices</a:t>
            </a:r>
          </a:p>
        </p:txBody>
      </p:sp>
      <p:pic>
        <p:nvPicPr>
          <p:cNvPr id="11" name="Picture 4" descr="C:\Users\Manks\Downloads\speak.png"/>
          <p:cNvPicPr>
            <a:picLocks noChangeAspect="1" noChangeArrowheads="1"/>
          </p:cNvPicPr>
          <p:nvPr/>
        </p:nvPicPr>
        <p:blipFill>
          <a:blip r:embed="rId3" cstate="print"/>
          <a:srcRect/>
          <a:stretch>
            <a:fillRect/>
          </a:stretch>
        </p:blipFill>
        <p:spPr bwMode="auto">
          <a:xfrm>
            <a:off x="7134064" y="1785470"/>
            <a:ext cx="1733872" cy="2311829"/>
          </a:xfrm>
          <a:prstGeom prst="rect">
            <a:avLst/>
          </a:prstGeom>
          <a:noFill/>
        </p:spPr>
      </p:pic>
      <p:sp>
        <p:nvSpPr>
          <p:cNvPr id="12" name="Subtitle 2"/>
          <p:cNvSpPr txBox="1">
            <a:spLocks/>
          </p:cNvSpPr>
          <p:nvPr/>
        </p:nvSpPr>
        <p:spPr>
          <a:xfrm>
            <a:off x="1331640" y="1432102"/>
            <a:ext cx="5200650" cy="749745"/>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p>
            <a:pPr algn="ctr">
              <a:spcBef>
                <a:spcPct val="20000"/>
              </a:spcBef>
              <a:defRPr/>
            </a:pPr>
            <a:r>
              <a:rPr lang="en-US" sz="2000" dirty="0">
                <a:solidFill>
                  <a:prstClr val="black"/>
                </a:solidFill>
                <a:latin typeface="Times New Roman" panose="02020603050405020304" pitchFamily="18" charset="0"/>
                <a:cs typeface="Times New Roman" panose="02020603050405020304" pitchFamily="18" charset="0"/>
              </a:rPr>
              <a:t>(Unit –I) Topic 2</a:t>
            </a:r>
          </a:p>
        </p:txBody>
      </p:sp>
      <p:pic>
        <p:nvPicPr>
          <p:cNvPr id="5" name="Picture 4">
            <a:extLst>
              <a:ext uri="{FF2B5EF4-FFF2-40B4-BE49-F238E27FC236}">
                <a16:creationId xmlns:a16="http://schemas.microsoft.com/office/drawing/2014/main" id="{8B12F7A1-FB58-40CF-A570-A21F658D05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3" y="0"/>
            <a:ext cx="1733550" cy="906463"/>
          </a:xfrm>
          <a:prstGeom prst="rect">
            <a:avLst/>
          </a:prstGeom>
        </p:spPr>
      </p:pic>
      <p:sp>
        <p:nvSpPr>
          <p:cNvPr id="4" name="Date Placeholder 3">
            <a:extLst>
              <a:ext uri="{FF2B5EF4-FFF2-40B4-BE49-F238E27FC236}">
                <a16:creationId xmlns:a16="http://schemas.microsoft.com/office/drawing/2014/main" id="{6CE36F04-028C-30C5-2D54-98B47BB0DF06}"/>
              </a:ext>
            </a:extLst>
          </p:cNvPr>
          <p:cNvSpPr>
            <a:spLocks noGrp="1"/>
          </p:cNvSpPr>
          <p:nvPr>
            <p:ph type="dt" sz="half" idx="10"/>
          </p:nvPr>
        </p:nvSpPr>
        <p:spPr/>
        <p:txBody>
          <a:bodyPr/>
          <a:lstStyle/>
          <a:p>
            <a:fld id="{6449FDC4-D70E-4248-B350-83675BF196A1}" type="datetime1">
              <a:rPr lang="en-US" smtClean="0"/>
              <a:pPr/>
              <a:t>28-May-24</a:t>
            </a:fld>
            <a:endParaRPr lang="en-US"/>
          </a:p>
        </p:txBody>
      </p:sp>
      <p:sp>
        <p:nvSpPr>
          <p:cNvPr id="6" name="Footer Placeholder 5">
            <a:extLst>
              <a:ext uri="{FF2B5EF4-FFF2-40B4-BE49-F238E27FC236}">
                <a16:creationId xmlns:a16="http://schemas.microsoft.com/office/drawing/2014/main" id="{A2BB482F-46F5-BD8E-82A1-115F9BF50943}"/>
              </a:ext>
            </a:extLst>
          </p:cNvPr>
          <p:cNvSpPr>
            <a:spLocks noGrp="1"/>
          </p:cNvSpPr>
          <p:nvPr>
            <p:ph type="ftr" sz="quarter" idx="11"/>
          </p:nvPr>
        </p:nvSpPr>
        <p:spPr/>
        <p:txBody>
          <a:bodyPr/>
          <a:lstStyle/>
          <a:p>
            <a:r>
              <a:rPr lang="en-US"/>
              <a:t>Preeti Singh             Digital Marketing               Unit 1</a:t>
            </a:r>
            <a:endParaRPr lang="en-US" dirty="0"/>
          </a:p>
        </p:txBody>
      </p:sp>
      <p:sp>
        <p:nvSpPr>
          <p:cNvPr id="7" name="Slide Number Placeholder 6">
            <a:extLst>
              <a:ext uri="{FF2B5EF4-FFF2-40B4-BE49-F238E27FC236}">
                <a16:creationId xmlns:a16="http://schemas.microsoft.com/office/drawing/2014/main" id="{11CDE631-8DBD-E7B3-DADD-5837F905E099}"/>
              </a:ext>
            </a:extLst>
          </p:cNvPr>
          <p:cNvSpPr>
            <a:spLocks noGrp="1"/>
          </p:cNvSpPr>
          <p:nvPr>
            <p:ph type="sldNum" sz="quarter" idx="12"/>
          </p:nvPr>
        </p:nvSpPr>
        <p:spPr/>
        <p:txBody>
          <a:bodyPr/>
          <a:lstStyle/>
          <a:p>
            <a:fld id="{B6F15528-21DE-4FAA-801E-634DDDAF4B2B}" type="slidenum">
              <a:rPr lang="en-US" smtClean="0"/>
              <a:pPr/>
              <a:t>37</a:t>
            </a:fld>
            <a:endParaRPr lang="en-US"/>
          </a:p>
        </p:txBody>
      </p:sp>
    </p:spTree>
    <p:extLst>
      <p:ext uri="{BB962C8B-B14F-4D97-AF65-F5344CB8AC3E}">
        <p14:creationId xmlns:p14="http://schemas.microsoft.com/office/powerpoint/2010/main" val="40172233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105400"/>
          </a:xfrm>
        </p:spPr>
        <p:txBody>
          <a:bodyPr>
            <a:normAutofit/>
          </a:bodyPr>
          <a:lstStyle/>
          <a:p>
            <a:pPr algn="just">
              <a:buNone/>
            </a:pPr>
            <a:r>
              <a:rPr lang="en-US" sz="2000" dirty="0"/>
              <a:t>	</a:t>
            </a:r>
          </a:p>
          <a:p>
            <a:pPr algn="just">
              <a:buNone/>
            </a:pPr>
            <a:endParaRPr lang="en-US" sz="2000" dirty="0"/>
          </a:p>
        </p:txBody>
      </p:sp>
      <p:sp>
        <p:nvSpPr>
          <p:cNvPr id="4" name="Date Placeholder 3"/>
          <p:cNvSpPr>
            <a:spLocks noGrp="1"/>
          </p:cNvSpPr>
          <p:nvPr>
            <p:ph type="dt" sz="half" idx="10"/>
          </p:nvPr>
        </p:nvSpPr>
        <p:spPr/>
        <p:txBody>
          <a:bodyPr/>
          <a:lstStyle/>
          <a:p>
            <a:fld id="{77E1F35E-C43A-467F-8BAD-9172D580A5E0}" type="datetime1">
              <a:rPr lang="en-US" smtClean="0"/>
              <a:pPr/>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cs typeface="Times New Roman" panose="02020603050405020304" pitchFamily="18" charset="0"/>
              </a:rPr>
              <a:t>Recap</a:t>
            </a:r>
          </a:p>
        </p:txBody>
      </p:sp>
      <p:sp>
        <p:nvSpPr>
          <p:cNvPr id="2" name="Rectangle 1"/>
          <p:cNvSpPr/>
          <p:nvPr/>
        </p:nvSpPr>
        <p:spPr>
          <a:xfrm>
            <a:off x="838200" y="1447800"/>
            <a:ext cx="7620000" cy="1883657"/>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Digital marketing is the marketing of products or services using digital technologies, mainly on the Internet.</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Digital importance is gaining impetus because of its wide &amp; targeted reach, customer friendly  and cost effective approach.</a:t>
            </a:r>
          </a:p>
        </p:txBody>
      </p:sp>
      <p:pic>
        <p:nvPicPr>
          <p:cNvPr id="9" name="Picture 2" descr="NIET, Greater Noida: Cutoff, Placements, Courses, Fees, Admission 2022">
            <a:extLst>
              <a:ext uri="{FF2B5EF4-FFF2-40B4-BE49-F238E27FC236}">
                <a16:creationId xmlns:a16="http://schemas.microsoft.com/office/drawing/2014/main" id="{4D296BB0-4C2A-10B8-6874-79B2C5D4D7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73916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105400"/>
          </a:xfrm>
        </p:spPr>
        <p:txBody>
          <a:bodyPr>
            <a:normAutofit/>
          </a:bodyPr>
          <a:lstStyle/>
          <a:p>
            <a:pPr algn="just">
              <a:lnSpc>
                <a:spcPct val="150000"/>
              </a:lnSpc>
              <a:buNone/>
            </a:pPr>
            <a:r>
              <a:rPr lang="en-US" sz="2000" dirty="0">
                <a:latin typeface="Times New Roman" panose="02020603050405020304" pitchFamily="18" charset="0"/>
                <a:cs typeface="Times New Roman" panose="02020603050405020304" pitchFamily="18" charset="0"/>
              </a:rPr>
              <a:t>1. To develop a general understanding on  Trend change in Digital Marketing  among the students. </a:t>
            </a:r>
          </a:p>
          <a:p>
            <a:pPr algn="just">
              <a:lnSpc>
                <a:spcPct val="150000"/>
              </a:lnSpc>
              <a:buNone/>
            </a:pPr>
            <a:r>
              <a:rPr lang="en-US" sz="2000" dirty="0">
                <a:latin typeface="Times New Roman" panose="02020603050405020304" pitchFamily="18" charset="0"/>
                <a:cs typeface="Times New Roman" panose="02020603050405020304" pitchFamily="18" charset="0"/>
              </a:rPr>
              <a:t>2.  To explain the Marketing Practices For The digital World</a:t>
            </a:r>
          </a:p>
        </p:txBody>
      </p:sp>
      <p:sp>
        <p:nvSpPr>
          <p:cNvPr id="4" name="Date Placeholder 3"/>
          <p:cNvSpPr>
            <a:spLocks noGrp="1"/>
          </p:cNvSpPr>
          <p:nvPr>
            <p:ph type="dt" sz="half" idx="10"/>
          </p:nvPr>
        </p:nvSpPr>
        <p:spPr/>
        <p:txBody>
          <a:bodyPr/>
          <a:lstStyle/>
          <a:p>
            <a:fld id="{05784E16-110E-460A-8DA9-1FC9AD2DE237}" type="datetime1">
              <a:rPr lang="en-US" smtClean="0"/>
              <a:pPr/>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cs typeface="Times New Roman" panose="02020603050405020304" pitchFamily="18" charset="0"/>
              </a:rPr>
              <a:t>Session Objectives</a:t>
            </a:r>
          </a:p>
        </p:txBody>
      </p:sp>
      <p:pic>
        <p:nvPicPr>
          <p:cNvPr id="9" name="Picture 2" descr="NIET, Greater Noida: Cutoff, Placements, Courses, Fees, Admission 2022">
            <a:extLst>
              <a:ext uri="{FF2B5EF4-FFF2-40B4-BE49-F238E27FC236}">
                <a16:creationId xmlns:a16="http://schemas.microsoft.com/office/drawing/2014/main" id="{F7B4AFA5-FB0E-15B0-4A88-77FAB05459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4102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extLst>
              <p:ext uri="{D42A27DB-BD31-4B8C-83A1-F6EECF244321}">
                <p14:modId xmlns:p14="http://schemas.microsoft.com/office/powerpoint/2010/main" val="249901720"/>
              </p:ext>
            </p:extLst>
          </p:nvPr>
        </p:nvGraphicFramePr>
        <p:xfrm>
          <a:off x="190500" y="1135760"/>
          <a:ext cx="8763000" cy="4766618"/>
        </p:xfrm>
        <a:graphic>
          <a:graphicData uri="http://schemas.openxmlformats.org/drawingml/2006/table">
            <a:tbl>
              <a:tblPr firstRow="1" bandRow="1">
                <a:tableStyleId>{5C22544A-7EE6-4342-B048-85BDC9FD1C3A}</a:tableStyleId>
              </a:tblPr>
              <a:tblGrid>
                <a:gridCol w="1608666">
                  <a:extLst>
                    <a:ext uri="{9D8B030D-6E8A-4147-A177-3AD203B41FA5}">
                      <a16:colId xmlns:a16="http://schemas.microsoft.com/office/drawing/2014/main" val="20000"/>
                    </a:ext>
                  </a:extLst>
                </a:gridCol>
                <a:gridCol w="7154334">
                  <a:extLst>
                    <a:ext uri="{9D8B030D-6E8A-4147-A177-3AD203B41FA5}">
                      <a16:colId xmlns:a16="http://schemas.microsoft.com/office/drawing/2014/main" val="20001"/>
                    </a:ext>
                  </a:extLst>
                </a:gridCol>
              </a:tblGrid>
              <a:tr h="410663">
                <a:tc>
                  <a:txBody>
                    <a:bodyPr/>
                    <a:lstStyle/>
                    <a:p>
                      <a:r>
                        <a:rPr lang="en-US" sz="2000" dirty="0">
                          <a:latin typeface="+mn-lt"/>
                        </a:rPr>
                        <a:t>S. No.</a:t>
                      </a:r>
                    </a:p>
                  </a:txBody>
                  <a:tcPr/>
                </a:tc>
                <a:tc>
                  <a:txBody>
                    <a:bodyPr/>
                    <a:lstStyle/>
                    <a:p>
                      <a:pPr algn="l"/>
                      <a:r>
                        <a:rPr lang="en-US" sz="2000" dirty="0">
                          <a:latin typeface="+mn-lt"/>
                        </a:rPr>
                        <a:t>Index</a:t>
                      </a:r>
                    </a:p>
                  </a:txBody>
                  <a:tcPr/>
                </a:tc>
                <a:extLst>
                  <a:ext uri="{0D108BD9-81ED-4DB2-BD59-A6C34878D82A}">
                    <a16:rowId xmlns:a16="http://schemas.microsoft.com/office/drawing/2014/main" val="10000"/>
                  </a:ext>
                </a:extLst>
              </a:tr>
              <a:tr h="483995">
                <a:tc>
                  <a:txBody>
                    <a:bodyPr/>
                    <a:lstStyle/>
                    <a:p>
                      <a:r>
                        <a:rPr lang="en-US" sz="2000" b="0" dirty="0">
                          <a:latin typeface="+mn-lt"/>
                          <a:cs typeface="Times New Roman" pitchFamily="18" charset="0"/>
                        </a:rPr>
                        <a:t>20.</a:t>
                      </a:r>
                    </a:p>
                  </a:txBody>
                  <a:tcPr/>
                </a:tc>
                <a:tc>
                  <a:txBody>
                    <a:bodyPr/>
                    <a:lstStyle/>
                    <a:p>
                      <a:r>
                        <a:rPr lang="en-US" sz="2000" b="0" dirty="0">
                          <a:latin typeface="+mn-lt"/>
                          <a:cs typeface="Times New Roman" pitchFamily="18" charset="0"/>
                        </a:rPr>
                        <a:t>Lecture related to topic</a:t>
                      </a:r>
                    </a:p>
                  </a:txBody>
                  <a:tcPr/>
                </a:tc>
                <a:extLst>
                  <a:ext uri="{0D108BD9-81ED-4DB2-BD59-A6C34878D82A}">
                    <a16:rowId xmlns:a16="http://schemas.microsoft.com/office/drawing/2014/main" val="10001"/>
                  </a:ext>
                </a:extLst>
              </a:tr>
              <a:tr h="483995">
                <a:tc>
                  <a:txBody>
                    <a:bodyPr/>
                    <a:lstStyle/>
                    <a:p>
                      <a:r>
                        <a:rPr lang="en-US" sz="2000" b="0" dirty="0">
                          <a:latin typeface="+mn-lt"/>
                          <a:cs typeface="Times New Roman" pitchFamily="18" charset="0"/>
                        </a:rPr>
                        <a:t>21.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dk1"/>
                          </a:solidFill>
                          <a:effectLst/>
                          <a:uLnTx/>
                          <a:uFillTx/>
                          <a:latin typeface="+mn-lt"/>
                          <a:cs typeface="Times New Roman" pitchFamily="18" charset="0"/>
                        </a:rPr>
                        <a:t>Daily Quiz</a:t>
                      </a:r>
                    </a:p>
                  </a:txBody>
                  <a:tcPr/>
                </a:tc>
                <a:extLst>
                  <a:ext uri="{0D108BD9-81ED-4DB2-BD59-A6C34878D82A}">
                    <a16:rowId xmlns:a16="http://schemas.microsoft.com/office/drawing/2014/main" val="10002"/>
                  </a:ext>
                </a:extLst>
              </a:tr>
              <a:tr h="483995">
                <a:tc>
                  <a:txBody>
                    <a:bodyPr/>
                    <a:lstStyle/>
                    <a:p>
                      <a:r>
                        <a:rPr lang="en-US" sz="2000" b="0" dirty="0">
                          <a:latin typeface="+mn-lt"/>
                          <a:cs typeface="Times New Roman" pitchFamily="18" charset="0"/>
                        </a:rPr>
                        <a:t>22.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latin typeface="+mn-lt"/>
                          <a:cs typeface="Times New Roman" pitchFamily="18" charset="0"/>
                        </a:rPr>
                        <a:t>Weekly Assignment</a:t>
                      </a:r>
                    </a:p>
                  </a:txBody>
                  <a:tcPr/>
                </a:tc>
                <a:extLst>
                  <a:ext uri="{0D108BD9-81ED-4DB2-BD59-A6C34878D82A}">
                    <a16:rowId xmlns:a16="http://schemas.microsoft.com/office/drawing/2014/main" val="10003"/>
                  </a:ext>
                </a:extLst>
              </a:tr>
              <a:tr h="483995">
                <a:tc>
                  <a:txBody>
                    <a:bodyPr/>
                    <a:lstStyle/>
                    <a:p>
                      <a:r>
                        <a:rPr lang="en-US" sz="2000" b="0" dirty="0">
                          <a:latin typeface="+mn-lt"/>
                          <a:cs typeface="Times New Roman" pitchFamily="18" charset="0"/>
                        </a:rPr>
                        <a:t>23.</a:t>
                      </a:r>
                    </a:p>
                  </a:txBody>
                  <a:tcPr/>
                </a:tc>
                <a:tc>
                  <a:txBody>
                    <a:bodyPr/>
                    <a:lstStyle/>
                    <a:p>
                      <a:r>
                        <a:rPr lang="en-US" sz="2000" b="0" dirty="0">
                          <a:latin typeface="+mn-lt"/>
                          <a:cs typeface="Times New Roman" pitchFamily="18" charset="0"/>
                        </a:rPr>
                        <a:t>Topic Links</a:t>
                      </a:r>
                    </a:p>
                  </a:txBody>
                  <a:tcPr/>
                </a:tc>
                <a:extLst>
                  <a:ext uri="{0D108BD9-81ED-4DB2-BD59-A6C34878D82A}">
                    <a16:rowId xmlns:a16="http://schemas.microsoft.com/office/drawing/2014/main" val="10004"/>
                  </a:ext>
                </a:extLst>
              </a:tr>
              <a:tr h="483995">
                <a:tc>
                  <a:txBody>
                    <a:bodyPr/>
                    <a:lstStyle/>
                    <a:p>
                      <a:r>
                        <a:rPr lang="en-US" sz="2000" b="0" dirty="0">
                          <a:latin typeface="+mn-lt"/>
                          <a:cs typeface="Times New Roman" pitchFamily="18" charset="0"/>
                        </a:rPr>
                        <a:t>24.</a:t>
                      </a:r>
                    </a:p>
                  </a:txBody>
                  <a:tcPr/>
                </a:tc>
                <a:tc>
                  <a:txBody>
                    <a:bodyPr/>
                    <a:lstStyle/>
                    <a:p>
                      <a:r>
                        <a:rPr lang="en-US" sz="2000" b="0" dirty="0">
                          <a:latin typeface="+mn-lt"/>
                          <a:cs typeface="Times New Roman" pitchFamily="18" charset="0"/>
                        </a:rPr>
                        <a:t>MCQs</a:t>
                      </a:r>
                    </a:p>
                  </a:txBody>
                  <a:tcPr/>
                </a:tc>
                <a:extLst>
                  <a:ext uri="{0D108BD9-81ED-4DB2-BD59-A6C34878D82A}">
                    <a16:rowId xmlns:a16="http://schemas.microsoft.com/office/drawing/2014/main" val="10005"/>
                  </a:ext>
                </a:extLst>
              </a:tr>
              <a:tr h="483995">
                <a:tc>
                  <a:txBody>
                    <a:bodyPr/>
                    <a:lstStyle/>
                    <a:p>
                      <a:r>
                        <a:rPr lang="en-US" sz="2000" b="0" dirty="0">
                          <a:latin typeface="+mn-lt"/>
                          <a:cs typeface="Times New Roman" pitchFamily="18" charset="0"/>
                        </a:rPr>
                        <a:t>25.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latin typeface="+mn-lt"/>
                          <a:cs typeface="Times New Roman" pitchFamily="18" charset="0"/>
                        </a:rPr>
                        <a:t>Glossary Questions</a:t>
                      </a:r>
                    </a:p>
                  </a:txBody>
                  <a:tcPr/>
                </a:tc>
                <a:extLst>
                  <a:ext uri="{0D108BD9-81ED-4DB2-BD59-A6C34878D82A}">
                    <a16:rowId xmlns:a16="http://schemas.microsoft.com/office/drawing/2014/main" val="10006"/>
                  </a:ext>
                </a:extLst>
              </a:tr>
              <a:tr h="483995">
                <a:tc>
                  <a:txBody>
                    <a:bodyPr/>
                    <a:lstStyle/>
                    <a:p>
                      <a:r>
                        <a:rPr lang="en-US" sz="2000" b="0" dirty="0">
                          <a:latin typeface="+mn-lt"/>
                          <a:cs typeface="Times New Roman" pitchFamily="18" charset="0"/>
                        </a:rPr>
                        <a:t>26.</a:t>
                      </a:r>
                    </a:p>
                  </a:txBody>
                  <a:tcPr/>
                </a:tc>
                <a:tc>
                  <a:txBody>
                    <a:bodyPr/>
                    <a:lstStyle/>
                    <a:p>
                      <a:r>
                        <a:rPr lang="en-US" sz="2000" b="0" dirty="0">
                          <a:latin typeface="+mn-lt"/>
                          <a:cs typeface="Times New Roman" pitchFamily="18" charset="0"/>
                        </a:rPr>
                        <a:t>Old question papers</a:t>
                      </a:r>
                    </a:p>
                  </a:txBody>
                  <a:tcPr/>
                </a:tc>
                <a:extLst>
                  <a:ext uri="{0D108BD9-81ED-4DB2-BD59-A6C34878D82A}">
                    <a16:rowId xmlns:a16="http://schemas.microsoft.com/office/drawing/2014/main" val="10007"/>
                  </a:ext>
                </a:extLst>
              </a:tr>
              <a:tr h="483995">
                <a:tc>
                  <a:txBody>
                    <a:bodyPr/>
                    <a:lstStyle/>
                    <a:p>
                      <a:r>
                        <a:rPr lang="en-US" sz="2000" b="0" dirty="0">
                          <a:latin typeface="+mn-lt"/>
                          <a:cs typeface="Times New Roman" pitchFamily="18" charset="0"/>
                        </a:rPr>
                        <a:t>27.</a:t>
                      </a:r>
                    </a:p>
                  </a:txBody>
                  <a:tcPr/>
                </a:tc>
                <a:tc>
                  <a:txBody>
                    <a:bodyPr/>
                    <a:lstStyle/>
                    <a:p>
                      <a:r>
                        <a:rPr lang="en-US" sz="2000" b="0" dirty="0">
                          <a:latin typeface="+mn-lt"/>
                          <a:cs typeface="Times New Roman" pitchFamily="18" charset="0"/>
                        </a:rPr>
                        <a:t>Expected Questions</a:t>
                      </a:r>
                    </a:p>
                  </a:txBody>
                  <a:tcPr/>
                </a:tc>
                <a:extLst>
                  <a:ext uri="{0D108BD9-81ED-4DB2-BD59-A6C34878D82A}">
                    <a16:rowId xmlns:a16="http://schemas.microsoft.com/office/drawing/2014/main" val="10008"/>
                  </a:ext>
                </a:extLst>
              </a:tr>
              <a:tr h="483995">
                <a:tc>
                  <a:txBody>
                    <a:bodyPr/>
                    <a:lstStyle/>
                    <a:p>
                      <a:r>
                        <a:rPr lang="en-US" sz="2000" b="0" dirty="0">
                          <a:latin typeface="+mn-lt"/>
                          <a:cs typeface="Times New Roman" pitchFamily="18" charset="0"/>
                        </a:rPr>
                        <a:t>28.</a:t>
                      </a:r>
                    </a:p>
                  </a:txBody>
                  <a:tcPr/>
                </a:tc>
                <a:tc>
                  <a:txBody>
                    <a:bodyPr/>
                    <a:lstStyle/>
                    <a:p>
                      <a:r>
                        <a:rPr lang="en-US" sz="2000" b="0" dirty="0">
                          <a:latin typeface="+mn-lt"/>
                          <a:cs typeface="Times New Roman" pitchFamily="18" charset="0"/>
                        </a:rPr>
                        <a:t>Recap of unit</a:t>
                      </a:r>
                    </a:p>
                  </a:txBody>
                  <a:tcPr/>
                </a:tc>
                <a:extLst>
                  <a:ext uri="{0D108BD9-81ED-4DB2-BD59-A6C34878D82A}">
                    <a16:rowId xmlns:a16="http://schemas.microsoft.com/office/drawing/2014/main" val="10009"/>
                  </a:ext>
                </a:extLst>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4</a:t>
            </a:fld>
            <a:endParaRPr lang="en-US" dirty="0"/>
          </a:p>
        </p:txBody>
      </p:sp>
      <p:sp>
        <p:nvSpPr>
          <p:cNvPr id="7" name="Title 1"/>
          <p:cNvSpPr txBox="1">
            <a:spLocks/>
          </p:cNvSpPr>
          <p:nvPr/>
        </p:nvSpPr>
        <p:spPr>
          <a:xfrm>
            <a:off x="1371600" y="-20548"/>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latin typeface="+mj-lt"/>
                <a:cs typeface="Times New Roman" pitchFamily="18" charset="0"/>
              </a:rPr>
              <a:t>Index/Content</a:t>
            </a:r>
          </a:p>
        </p:txBody>
      </p:sp>
      <p:sp>
        <p:nvSpPr>
          <p:cNvPr id="10" name="Date Placeholder 9"/>
          <p:cNvSpPr>
            <a:spLocks noGrp="1"/>
          </p:cNvSpPr>
          <p:nvPr>
            <p:ph type="dt" sz="half" idx="10"/>
          </p:nvPr>
        </p:nvSpPr>
        <p:spPr/>
        <p:txBody>
          <a:bodyPr/>
          <a:lstStyle/>
          <a:p>
            <a:fld id="{1D35C368-D08E-40C3-82C5-05D1DF6ECAFC}" type="datetime1">
              <a:rPr lang="en-US" smtClean="0"/>
              <a:pPr/>
              <a:t>28-May-24</a:t>
            </a:fld>
            <a:endParaRPr lang="en-US" dirty="0"/>
          </a:p>
        </p:txBody>
      </p:sp>
      <p:sp>
        <p:nvSpPr>
          <p:cNvPr id="11" name="Footer Placeholder 10"/>
          <p:cNvSpPr>
            <a:spLocks noGrp="1"/>
          </p:cNvSpPr>
          <p:nvPr>
            <p:ph type="ftr" sz="quarter" idx="11"/>
          </p:nvPr>
        </p:nvSpPr>
        <p:spPr>
          <a:xfrm>
            <a:off x="1524000" y="6356350"/>
            <a:ext cx="6324600" cy="365125"/>
          </a:xfrm>
        </p:spPr>
        <p:txBody>
          <a:bodyPr/>
          <a:lstStyle/>
          <a:p>
            <a:r>
              <a:rPr lang="en-US"/>
              <a:t>Preeti Singh             Digital Marketing               Unit 1</a:t>
            </a:r>
            <a:endParaRPr lang="en-US" dirty="0"/>
          </a:p>
        </p:txBody>
      </p:sp>
      <p:pic>
        <p:nvPicPr>
          <p:cNvPr id="12" name="Picture 0" descr="Logo New.png"/>
          <p:cNvPicPr>
            <a:picLocks noChangeAspect="1" noChangeArrowheads="1"/>
          </p:cNvPicPr>
          <p:nvPr/>
        </p:nvPicPr>
        <p:blipFill>
          <a:blip r:embed="rId2"/>
          <a:srcRect/>
          <a:stretch>
            <a:fillRect/>
          </a:stretch>
        </p:blipFill>
        <p:spPr bwMode="auto">
          <a:xfrm>
            <a:off x="0" y="0"/>
            <a:ext cx="1295400" cy="681789"/>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14400"/>
            <a:ext cx="8229600" cy="5257800"/>
          </a:xfrm>
        </p:spPr>
        <p:txBody>
          <a:bodyPr>
            <a:normAutofit/>
          </a:bodyPr>
          <a:lstStyle/>
          <a:p>
            <a:pPr algn="just">
              <a:buNone/>
            </a:pPr>
            <a:endParaRPr lang="en-US" sz="1800" dirty="0"/>
          </a:p>
          <a:p>
            <a:pPr algn="just">
              <a:buNone/>
            </a:pPr>
            <a:endParaRPr lang="en-US" sz="1900" dirty="0"/>
          </a:p>
          <a:p>
            <a:pPr>
              <a:buNone/>
            </a:pPr>
            <a:endParaRPr lang="en-US" dirty="0"/>
          </a:p>
        </p:txBody>
      </p:sp>
      <p:sp>
        <p:nvSpPr>
          <p:cNvPr id="4" name="Date Placeholder 3"/>
          <p:cNvSpPr>
            <a:spLocks noGrp="1"/>
          </p:cNvSpPr>
          <p:nvPr>
            <p:ph type="dt" sz="half" idx="10"/>
          </p:nvPr>
        </p:nvSpPr>
        <p:spPr/>
        <p:txBody>
          <a:bodyPr/>
          <a:lstStyle/>
          <a:p>
            <a:fld id="{5ACE0DC8-89D0-4EE9-9D72-1F458151F863}" type="datetime1">
              <a:rPr lang="en-US" smtClean="0"/>
              <a:pPr/>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a:p>
        </p:txBody>
      </p:sp>
      <p:sp>
        <p:nvSpPr>
          <p:cNvPr id="7" name="Title 1"/>
          <p:cNvSpPr txBox="1">
            <a:spLocks/>
          </p:cNvSpPr>
          <p:nvPr/>
        </p:nvSpPr>
        <p:spPr>
          <a:xfrm>
            <a:off x="1371600" y="0"/>
            <a:ext cx="7772400" cy="73025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t> </a:t>
            </a:r>
          </a:p>
          <a:p>
            <a:pPr algn="ctr">
              <a:spcBef>
                <a:spcPct val="0"/>
              </a:spcBef>
              <a:defRPr/>
            </a:pPr>
            <a:r>
              <a:rPr lang="en-US" sz="2400" dirty="0"/>
              <a:t>Trend Change in Marketing (CO1)</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8"/>
          <p:cNvPicPr>
            <a:picLocks noChangeAspect="1"/>
          </p:cNvPicPr>
          <p:nvPr/>
        </p:nvPicPr>
        <p:blipFill rotWithShape="1">
          <a:blip r:embed="rId2"/>
          <a:srcRect t="21116" b="12228"/>
          <a:stretch/>
        </p:blipFill>
        <p:spPr>
          <a:xfrm>
            <a:off x="647700" y="1447800"/>
            <a:ext cx="8229600" cy="3810000"/>
          </a:xfrm>
          <a:prstGeom prst="rect">
            <a:avLst/>
          </a:prstGeom>
        </p:spPr>
      </p:pic>
      <p:pic>
        <p:nvPicPr>
          <p:cNvPr id="10" name="Picture 2" descr="NIET, Greater Noida: Cutoff, Placements, Courses, Fees, Admission 2022">
            <a:extLst>
              <a:ext uri="{FF2B5EF4-FFF2-40B4-BE49-F238E27FC236}">
                <a16:creationId xmlns:a16="http://schemas.microsoft.com/office/drawing/2014/main" id="{E30A21E2-838D-B97B-EDAC-0EF4A7EA47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buNone/>
            </a:pPr>
            <a:r>
              <a:rPr lang="en-US" sz="2000" dirty="0"/>
              <a:t>	</a:t>
            </a:r>
          </a:p>
        </p:txBody>
      </p:sp>
      <p:sp>
        <p:nvSpPr>
          <p:cNvPr id="4" name="Date Placeholder 3"/>
          <p:cNvSpPr>
            <a:spLocks noGrp="1"/>
          </p:cNvSpPr>
          <p:nvPr>
            <p:ph type="dt" sz="half" idx="10"/>
          </p:nvPr>
        </p:nvSpPr>
        <p:spPr/>
        <p:txBody>
          <a:bodyPr/>
          <a:lstStyle/>
          <a:p>
            <a:fld id="{50CDAA27-0C6E-4245-BB80-52C5420E37F0}" type="datetime1">
              <a:rPr lang="en-US" smtClean="0"/>
              <a:pPr/>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t>Marketing Practices For The Digital World(CO1)</a:t>
            </a:r>
          </a:p>
        </p:txBody>
      </p:sp>
      <p:pic>
        <p:nvPicPr>
          <p:cNvPr id="2" name="Picture 1"/>
          <p:cNvPicPr>
            <a:picLocks noChangeAspect="1"/>
          </p:cNvPicPr>
          <p:nvPr/>
        </p:nvPicPr>
        <p:blipFill rotWithShape="1">
          <a:blip r:embed="rId2"/>
          <a:srcRect t="23774" b="12375"/>
          <a:stretch/>
        </p:blipFill>
        <p:spPr>
          <a:xfrm>
            <a:off x="457200" y="1905000"/>
            <a:ext cx="8305800" cy="4114800"/>
          </a:xfrm>
          <a:prstGeom prst="rect">
            <a:avLst/>
          </a:prstGeom>
        </p:spPr>
      </p:pic>
      <p:pic>
        <p:nvPicPr>
          <p:cNvPr id="9" name="Picture 2" descr="NIET, Greater Noida: Cutoff, Placements, Courses, Fees, Admission 2022">
            <a:extLst>
              <a:ext uri="{FF2B5EF4-FFF2-40B4-BE49-F238E27FC236}">
                <a16:creationId xmlns:a16="http://schemas.microsoft.com/office/drawing/2014/main" id="{DB33A5ED-7248-F5BE-5A1E-2D42BD691B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2F85289-0E34-4D11-9982-709C96AEDA3A}" type="datetime1">
              <a:rPr lang="en-US" smtClean="0"/>
              <a:pPr/>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sp>
        <p:nvSpPr>
          <p:cNvPr id="7" name="Title 1"/>
          <p:cNvSpPr txBox="1">
            <a:spLocks/>
          </p:cNvSpPr>
          <p:nvPr/>
        </p:nvSpPr>
        <p:spPr>
          <a:xfrm>
            <a:off x="1371600" y="0"/>
            <a:ext cx="7772400" cy="7620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t>Marketing Practices For The Digital World(CO1)</a:t>
            </a:r>
          </a:p>
        </p:txBody>
      </p:sp>
      <p:sp>
        <p:nvSpPr>
          <p:cNvPr id="9" name="TextBox 8"/>
          <p:cNvSpPr txBox="1"/>
          <p:nvPr/>
        </p:nvSpPr>
        <p:spPr>
          <a:xfrm>
            <a:off x="838200" y="914402"/>
            <a:ext cx="5257800" cy="430887"/>
          </a:xfrm>
          <a:prstGeom prst="rect">
            <a:avLst/>
          </a:prstGeom>
          <a:noFill/>
        </p:spPr>
        <p:txBody>
          <a:bodyPr wrap="square" rtlCol="0">
            <a:spAutoFit/>
          </a:bodyPr>
          <a:lstStyle/>
          <a:p>
            <a:r>
              <a:rPr lang="en-US" sz="2200" dirty="0"/>
              <a:t>1. Marketing Automation</a:t>
            </a:r>
          </a:p>
        </p:txBody>
      </p:sp>
      <p:pic>
        <p:nvPicPr>
          <p:cNvPr id="10" name="Picture 2" descr="NIET, Greater Noida: Cutoff, Placements, Courses, Fees, Admission 2022">
            <a:extLst>
              <a:ext uri="{FF2B5EF4-FFF2-40B4-BE49-F238E27FC236}">
                <a16:creationId xmlns:a16="http://schemas.microsoft.com/office/drawing/2014/main" id="{2DA65348-8928-856A-531C-5EDD386B97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ECE8D559-B867-B12D-819B-6A47DD61BD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1" y="1497691"/>
            <a:ext cx="8458200" cy="48586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457200" indent="-457200" algn="just">
              <a:buNone/>
            </a:pPr>
            <a:r>
              <a:rPr lang="en-US" sz="2000" dirty="0">
                <a:latin typeface="Times New Roman" panose="02020603050405020304" pitchFamily="18" charset="0"/>
                <a:cs typeface="Times New Roman" panose="02020603050405020304" pitchFamily="18" charset="0"/>
              </a:rPr>
              <a:t>       Native ads often feature as recommended content on websites, appearing below or beside the article you just read. They also appear as “in feed” ads, as part of your news feed on social networks, such as Facebook or Twitter. Another form that native ads take is search and promoted listings that appear at the top of your Google search results, or in the sidebar.</a:t>
            </a:r>
          </a:p>
        </p:txBody>
      </p:sp>
      <p:sp>
        <p:nvSpPr>
          <p:cNvPr id="4" name="Date Placeholder 3"/>
          <p:cNvSpPr>
            <a:spLocks noGrp="1"/>
          </p:cNvSpPr>
          <p:nvPr>
            <p:ph type="dt" sz="half" idx="10"/>
          </p:nvPr>
        </p:nvSpPr>
        <p:spPr/>
        <p:txBody>
          <a:bodyPr/>
          <a:lstStyle/>
          <a:p>
            <a:fld id="{6FEE6250-9DED-4305-8A80-ADE2D3624C66}" type="datetime1">
              <a:rPr lang="en-US" smtClean="0"/>
              <a:pPr/>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t>Native Advertising in Digital World(CO1)</a:t>
            </a:r>
          </a:p>
        </p:txBody>
      </p:sp>
      <p:pic>
        <p:nvPicPr>
          <p:cNvPr id="9" name="Picture 2" descr="NIET, Greater Noida: Cutoff, Placements, Courses, Fees, Admission 2022">
            <a:extLst>
              <a:ext uri="{FF2B5EF4-FFF2-40B4-BE49-F238E27FC236}">
                <a16:creationId xmlns:a16="http://schemas.microsoft.com/office/drawing/2014/main" id="{083494E8-23A1-E3FA-BCE0-4C6432A86A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276FBB2-BD00-A1AE-6E5D-C79AB741F08E}"/>
              </a:ext>
            </a:extLst>
          </p:cNvPr>
          <p:cNvPicPr>
            <a:picLocks noChangeAspect="1"/>
          </p:cNvPicPr>
          <p:nvPr/>
        </p:nvPicPr>
        <p:blipFill>
          <a:blip r:embed="rId3"/>
          <a:stretch>
            <a:fillRect/>
          </a:stretch>
        </p:blipFill>
        <p:spPr>
          <a:xfrm>
            <a:off x="762000" y="2971800"/>
            <a:ext cx="8001000" cy="3154364"/>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lvl="0" algn="just">
              <a:buNone/>
            </a:pPr>
            <a:r>
              <a:rPr lang="en-US" sz="2000" dirty="0">
                <a:latin typeface="Times New Roman" panose="02020603050405020304" pitchFamily="18" charset="0"/>
                <a:cs typeface="Times New Roman" panose="02020603050405020304" pitchFamily="18" charset="0"/>
              </a:rPr>
              <a:t>Social media “buy buttons” came on the scene in 2014 and were thought to be the next big thing in social media marketing. They provided a new way for retailers to sell directly to consumers.</a:t>
            </a:r>
          </a:p>
          <a:p>
            <a:pPr lvl="0" algn="just">
              <a:buNone/>
            </a:pPr>
            <a:endParaRPr lang="en-US" sz="20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A1E06362-1FC1-490D-8C28-AF5CA32EF773}" type="datetime1">
              <a:rPr lang="en-US" smtClean="0"/>
              <a:pPr/>
              <a:t>28-May-24</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t>Social Media Buy Button in Digital World(CO1)</a:t>
            </a:r>
          </a:p>
        </p:txBody>
      </p:sp>
      <p:pic>
        <p:nvPicPr>
          <p:cNvPr id="9" name="Picture 2" descr="NIET, Greater Noida: Cutoff, Placements, Courses, Fees, Admission 2022">
            <a:extLst>
              <a:ext uri="{FF2B5EF4-FFF2-40B4-BE49-F238E27FC236}">
                <a16:creationId xmlns:a16="http://schemas.microsoft.com/office/drawing/2014/main" id="{2381FB9C-FDD3-6A8F-DF98-5A4CAF0E07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F7F7B10-5B9B-4E8E-DBD6-2D0917C07AC7}"/>
              </a:ext>
            </a:extLst>
          </p:cNvPr>
          <p:cNvPicPr>
            <a:picLocks noChangeAspect="1"/>
          </p:cNvPicPr>
          <p:nvPr/>
        </p:nvPicPr>
        <p:blipFill>
          <a:blip r:embed="rId3"/>
          <a:stretch>
            <a:fillRect/>
          </a:stretch>
        </p:blipFill>
        <p:spPr>
          <a:xfrm>
            <a:off x="685800" y="2514599"/>
            <a:ext cx="3505200" cy="3505201"/>
          </a:xfrm>
          <a:prstGeom prst="rect">
            <a:avLst/>
          </a:prstGeom>
        </p:spPr>
      </p:pic>
      <p:pic>
        <p:nvPicPr>
          <p:cNvPr id="11" name="Picture 10">
            <a:extLst>
              <a:ext uri="{FF2B5EF4-FFF2-40B4-BE49-F238E27FC236}">
                <a16:creationId xmlns:a16="http://schemas.microsoft.com/office/drawing/2014/main" id="{39F76649-B1CB-4C50-7BAD-507552DF1BBC}"/>
              </a:ext>
            </a:extLst>
          </p:cNvPr>
          <p:cNvPicPr>
            <a:picLocks noChangeAspect="1"/>
          </p:cNvPicPr>
          <p:nvPr/>
        </p:nvPicPr>
        <p:blipFill>
          <a:blip r:embed="rId4"/>
          <a:stretch>
            <a:fillRect/>
          </a:stretch>
        </p:blipFill>
        <p:spPr>
          <a:xfrm>
            <a:off x="5105400" y="2514599"/>
            <a:ext cx="3581399" cy="3459164"/>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lvl="0" algn="just">
              <a:buNone/>
            </a:pPr>
            <a:r>
              <a:rPr lang="en-US" sz="2000" dirty="0">
                <a:latin typeface="Times New Roman" panose="02020603050405020304" pitchFamily="18" charset="0"/>
                <a:cs typeface="Times New Roman" panose="02020603050405020304" pitchFamily="18" charset="0"/>
              </a:rPr>
              <a:t>Visual storytelling uses graphics, images, videos and more to hook the audience and drive storylines and emotions. It’s quite literally the act of telling a story or communicating information with visual content — and it’s an insanely powerful content marketing medium. </a:t>
            </a:r>
            <a:r>
              <a:rPr lang="en-US" sz="2000" b="1"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6BD10DD8-DB80-4375-BCDA-373255DEAF75}" type="datetime1">
              <a:rPr lang="en-US" smtClean="0"/>
              <a:pPr/>
              <a:t>28-May-24</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45</a:t>
            </a:fld>
            <a:endParaRPr lang="en-US"/>
          </a:p>
        </p:txBody>
      </p:sp>
      <p:sp>
        <p:nvSpPr>
          <p:cNvPr id="7" name="Title 1"/>
          <p:cNvSpPr txBox="1">
            <a:spLocks/>
          </p:cNvSpPr>
          <p:nvPr/>
        </p:nvSpPr>
        <p:spPr>
          <a:xfrm>
            <a:off x="1371600" y="3810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t>Video and Visual Storytelling in Digital World(CO1)</a:t>
            </a:r>
          </a:p>
        </p:txBody>
      </p:sp>
      <p:pic>
        <p:nvPicPr>
          <p:cNvPr id="9" name="Picture 2" descr="NIET, Greater Noida: Cutoff, Placements, Courses, Fees, Admission 2022">
            <a:extLst>
              <a:ext uri="{FF2B5EF4-FFF2-40B4-BE49-F238E27FC236}">
                <a16:creationId xmlns:a16="http://schemas.microsoft.com/office/drawing/2014/main" id="{89C36175-213E-25D5-D368-06BF1DD956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621456D-EEE0-3A94-9D04-E476B50F5FFB}"/>
              </a:ext>
            </a:extLst>
          </p:cNvPr>
          <p:cNvPicPr>
            <a:picLocks noChangeAspect="1"/>
          </p:cNvPicPr>
          <p:nvPr/>
        </p:nvPicPr>
        <p:blipFill>
          <a:blip r:embed="rId3"/>
          <a:stretch>
            <a:fillRect/>
          </a:stretch>
        </p:blipFill>
        <p:spPr>
          <a:xfrm>
            <a:off x="382823" y="2438400"/>
            <a:ext cx="8378354" cy="385445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1BA42E91-3487-10D3-FE93-D0B515CD53CF}"/>
              </a:ext>
            </a:extLst>
          </p:cNvPr>
          <p:cNvPicPr>
            <a:picLocks noGrp="1" noChangeAspect="1"/>
          </p:cNvPicPr>
          <p:nvPr>
            <p:ph idx="1"/>
          </p:nvPr>
        </p:nvPicPr>
        <p:blipFill>
          <a:blip r:embed="rId2"/>
          <a:stretch>
            <a:fillRect/>
          </a:stretch>
        </p:blipFill>
        <p:spPr>
          <a:xfrm>
            <a:off x="762000" y="1143000"/>
            <a:ext cx="7924800" cy="4525963"/>
          </a:xfrm>
          <a:prstGeom prst="rect">
            <a:avLst/>
          </a:prstGeom>
        </p:spPr>
      </p:pic>
      <p:sp>
        <p:nvSpPr>
          <p:cNvPr id="4" name="Date Placeholder 3"/>
          <p:cNvSpPr>
            <a:spLocks noGrp="1"/>
          </p:cNvSpPr>
          <p:nvPr>
            <p:ph type="dt" sz="half" idx="10"/>
          </p:nvPr>
        </p:nvSpPr>
        <p:spPr/>
        <p:txBody>
          <a:bodyPr/>
          <a:lstStyle/>
          <a:p>
            <a:fld id="{DAF27AE7-C98C-48FD-B959-370E8579AD98}" type="datetime1">
              <a:rPr lang="en-US" smtClean="0"/>
              <a:pPr/>
              <a:t>28-May-24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t>Dedicated Online Sites and Apps in Digital World(CO1)</a:t>
            </a:r>
          </a:p>
          <a:p>
            <a:pPr lvl="0" algn="ctr">
              <a:spcBef>
                <a:spcPct val="0"/>
              </a:spcBef>
              <a:defRPr/>
            </a:pPr>
            <a:r>
              <a:rPr lang="en-US" sz="2400" dirty="0"/>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NIET, Greater Noida: Cutoff, Placements, Courses, Fees, Admission 2022">
            <a:extLst>
              <a:ext uri="{FF2B5EF4-FFF2-40B4-BE49-F238E27FC236}">
                <a16:creationId xmlns:a16="http://schemas.microsoft.com/office/drawing/2014/main" id="{E6B8210F-8FD8-CD60-8C49-A7F2C39482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lvl="0">
              <a:buNone/>
            </a:pPr>
            <a:r>
              <a:rPr lang="en-US" sz="2000" b="1" dirty="0"/>
              <a:t> </a:t>
            </a:r>
            <a:endParaRPr lang="en-US" dirty="0"/>
          </a:p>
        </p:txBody>
      </p:sp>
      <p:sp>
        <p:nvSpPr>
          <p:cNvPr id="4" name="Date Placeholder 3"/>
          <p:cNvSpPr>
            <a:spLocks noGrp="1"/>
          </p:cNvSpPr>
          <p:nvPr>
            <p:ph type="dt" sz="half" idx="10"/>
          </p:nvPr>
        </p:nvSpPr>
        <p:spPr/>
        <p:txBody>
          <a:bodyPr/>
          <a:lstStyle/>
          <a:p>
            <a:fld id="{4072038B-3684-4FD3-9AEA-56FAAA8ADE42}" type="datetime1">
              <a:rPr lang="en-US" smtClean="0"/>
              <a:pPr/>
              <a:t>28-May-24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t>E-Com Sites in Digital World(CO1)</a:t>
            </a:r>
          </a:p>
        </p:txBody>
      </p:sp>
      <p:pic>
        <p:nvPicPr>
          <p:cNvPr id="2" name="Picture 1"/>
          <p:cNvPicPr>
            <a:picLocks noChangeAspect="1"/>
          </p:cNvPicPr>
          <p:nvPr/>
        </p:nvPicPr>
        <p:blipFill>
          <a:blip r:embed="rId2"/>
          <a:stretch>
            <a:fillRect/>
          </a:stretch>
        </p:blipFill>
        <p:spPr>
          <a:xfrm>
            <a:off x="457200" y="1143000"/>
            <a:ext cx="7772400" cy="4267200"/>
          </a:xfrm>
          <a:prstGeom prst="rect">
            <a:avLst/>
          </a:prstGeom>
        </p:spPr>
      </p:pic>
      <p:pic>
        <p:nvPicPr>
          <p:cNvPr id="9" name="Picture 2" descr="NIET, Greater Noida: Cutoff, Placements, Courses, Fees, Admission 2022">
            <a:extLst>
              <a:ext uri="{FF2B5EF4-FFF2-40B4-BE49-F238E27FC236}">
                <a16:creationId xmlns:a16="http://schemas.microsoft.com/office/drawing/2014/main" id="{C4FFA92C-4618-355B-1F52-443DDA4C83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a:extLst>
              <a:ext uri="{FF2B5EF4-FFF2-40B4-BE49-F238E27FC236}">
                <a16:creationId xmlns:a16="http://schemas.microsoft.com/office/drawing/2014/main" id="{E0740E0A-6DEB-BA0C-B177-69FDCA7AF831}"/>
              </a:ext>
            </a:extLst>
          </p:cNvPr>
          <p:cNvPicPr>
            <a:picLocks noGrp="1" noChangeAspect="1"/>
          </p:cNvPicPr>
          <p:nvPr>
            <p:ph idx="1"/>
          </p:nvPr>
        </p:nvPicPr>
        <p:blipFill rotWithShape="1">
          <a:blip r:embed="rId2"/>
          <a:srcRect t="21852"/>
          <a:stretch/>
        </p:blipFill>
        <p:spPr>
          <a:xfrm>
            <a:off x="685800" y="1219200"/>
            <a:ext cx="8001000" cy="4933949"/>
          </a:xfrm>
          <a:prstGeom prst="rect">
            <a:avLst/>
          </a:prstGeom>
        </p:spPr>
      </p:pic>
      <p:sp>
        <p:nvSpPr>
          <p:cNvPr id="4" name="Date Placeholder 3"/>
          <p:cNvSpPr>
            <a:spLocks noGrp="1"/>
          </p:cNvSpPr>
          <p:nvPr>
            <p:ph type="dt" sz="half" idx="10"/>
          </p:nvPr>
        </p:nvSpPr>
        <p:spPr/>
        <p:txBody>
          <a:bodyPr/>
          <a:lstStyle/>
          <a:p>
            <a:fld id="{95278506-B0ED-4974-9EDE-6CEF50F907F5}" type="datetime1">
              <a:rPr lang="en-US" smtClean="0"/>
              <a:pPr/>
              <a:t>28-May-24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dirty="0"/>
          </a:p>
          <a:p>
            <a:pPr algn="ctr">
              <a:spcBef>
                <a:spcPct val="0"/>
              </a:spcBef>
              <a:defRPr/>
            </a:pPr>
            <a:r>
              <a:rPr lang="en-US" sz="2400" dirty="0"/>
              <a:t>Digital Marketing Advantages (CO1)</a:t>
            </a:r>
          </a:p>
          <a:p>
            <a:pPr lvl="0" algn="ctr">
              <a:spcBef>
                <a:spcPct val="0"/>
              </a:spcBef>
              <a:defRPr/>
            </a:pPr>
            <a:r>
              <a:rPr lang="en-US" sz="2400" dirty="0"/>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NIET, Greater Noida: Cutoff, Placements, Courses, Fees, Admission 2022">
            <a:extLst>
              <a:ext uri="{FF2B5EF4-FFF2-40B4-BE49-F238E27FC236}">
                <a16:creationId xmlns:a16="http://schemas.microsoft.com/office/drawing/2014/main" id="{6FCA71E7-3C45-6BC3-AB0B-02E4EF6E9C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0A46918-89DE-4225-9F95-5A20A4EE720E}" type="datetime1">
              <a:rPr lang="en-US" smtClean="0"/>
              <a:pPr/>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t>Daily Quiz</a:t>
            </a:r>
          </a:p>
        </p:txBody>
      </p:sp>
      <p:sp>
        <p:nvSpPr>
          <p:cNvPr id="2" name="Content Placeholder 1"/>
          <p:cNvSpPr>
            <a:spLocks noGrp="1"/>
          </p:cNvSpPr>
          <p:nvPr>
            <p:ph idx="1"/>
          </p:nvPr>
        </p:nvSpPr>
        <p:spPr/>
        <p:txBody>
          <a:bodyPr>
            <a:normAutofit/>
          </a:bodyPr>
          <a:lstStyle/>
          <a:p>
            <a:pPr marL="457200" indent="-457200" algn="just">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Name any 2 marketing strategies for the digital world.</a:t>
            </a:r>
          </a:p>
          <a:p>
            <a:pPr marL="457200" indent="-457200" algn="just">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Define Marketing Automation.</a:t>
            </a:r>
          </a:p>
          <a:p>
            <a:pPr marL="457200" indent="-457200" algn="just">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_______ is the use of paid ads that match the look, feel and function of the media format in which they appear.</a:t>
            </a:r>
          </a:p>
          <a:p>
            <a:pPr marL="457200" indent="-457200" algn="just">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Dedicated online sites are ______.</a:t>
            </a:r>
          </a:p>
          <a:p>
            <a:pPr marL="457200" indent="-457200" algn="just">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E-com stands for  _________.</a:t>
            </a:r>
          </a:p>
        </p:txBody>
      </p:sp>
      <p:pic>
        <p:nvPicPr>
          <p:cNvPr id="9" name="Picture 2" descr="NIET, Greater Noida: Cutoff, Placements, Courses, Fees, Admission 2022">
            <a:extLst>
              <a:ext uri="{FF2B5EF4-FFF2-40B4-BE49-F238E27FC236}">
                <a16:creationId xmlns:a16="http://schemas.microsoft.com/office/drawing/2014/main" id="{6774B3E4-0EEF-57D9-7AC1-67DD1D977A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3606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838200"/>
            <a:ext cx="8229600" cy="5410200"/>
          </a:xfrm>
        </p:spPr>
        <p:txBody>
          <a:bodyPr>
            <a:normAutofit/>
          </a:bodyPr>
          <a:lstStyle/>
          <a:p>
            <a:pPr>
              <a:buNone/>
            </a:pPr>
            <a:endParaRPr lang="en-US" sz="1800" dirty="0"/>
          </a:p>
          <a:p>
            <a:pPr>
              <a:buNone/>
            </a:pPr>
            <a:endParaRPr lang="en-US" sz="1800" dirty="0"/>
          </a:p>
        </p:txBody>
      </p:sp>
      <p:sp>
        <p:nvSpPr>
          <p:cNvPr id="5" name="Footer Placeholder 4"/>
          <p:cNvSpPr>
            <a:spLocks noGrp="1"/>
          </p:cNvSpPr>
          <p:nvPr>
            <p:ph type="ftr" sz="quarter" idx="11"/>
          </p:nvPr>
        </p:nvSpPr>
        <p:spPr>
          <a:xfrm>
            <a:off x="2819400" y="6248400"/>
            <a:ext cx="4724400" cy="365125"/>
          </a:xfrm>
        </p:spPr>
        <p:txBody>
          <a:bodyPr/>
          <a:lstStyle/>
          <a:p>
            <a:r>
              <a:rPr lang="en-US"/>
              <a:t>Preeti Singh             Digital Marketing               Unit 1</a:t>
            </a:r>
            <a:endParaRPr lang="en-US" dirty="0"/>
          </a:p>
        </p:txBody>
      </p:sp>
      <p:sp>
        <p:nvSpPr>
          <p:cNvPr id="2" name="TextBox 1"/>
          <p:cNvSpPr txBox="1"/>
          <p:nvPr/>
        </p:nvSpPr>
        <p:spPr>
          <a:xfrm>
            <a:off x="381000" y="1828800"/>
            <a:ext cx="7848600" cy="2554545"/>
          </a:xfrm>
          <a:prstGeom prst="rect">
            <a:avLst/>
          </a:prstGeom>
          <a:noFill/>
        </p:spPr>
        <p:txBody>
          <a:bodyPr wrap="square" rtlCol="0">
            <a:spAutoFit/>
          </a:bodyPr>
          <a:lstStyle/>
          <a:p>
            <a:pPr>
              <a:buNone/>
            </a:pPr>
            <a:r>
              <a:rPr lang="en-IN" sz="2000" dirty="0"/>
              <a:t>Ms. </a:t>
            </a:r>
            <a:r>
              <a:rPr lang="en-IN" sz="2000" dirty="0" err="1"/>
              <a:t>Preeti</a:t>
            </a:r>
            <a:r>
              <a:rPr lang="en-IN" sz="2000" dirty="0"/>
              <a:t> Singh</a:t>
            </a:r>
          </a:p>
          <a:p>
            <a:pPr>
              <a:buNone/>
            </a:pPr>
            <a:r>
              <a:rPr lang="en-IN" sz="2000" dirty="0"/>
              <a:t>Assistant Professor</a:t>
            </a:r>
          </a:p>
          <a:p>
            <a:pPr>
              <a:buNone/>
            </a:pPr>
            <a:r>
              <a:rPr lang="en-IN" sz="2000" dirty="0"/>
              <a:t>Department: Management Studies</a:t>
            </a:r>
          </a:p>
          <a:p>
            <a:pPr>
              <a:buNone/>
            </a:pPr>
            <a:r>
              <a:rPr lang="en-IN" sz="2000" dirty="0"/>
              <a:t>Email ID: </a:t>
            </a:r>
            <a:r>
              <a:rPr lang="en-IN" sz="2000" dirty="0">
                <a:hlinkClick r:id="rId2"/>
              </a:rPr>
              <a:t>preeti.singh@niet.co.in</a:t>
            </a:r>
            <a:endParaRPr lang="en-IN" sz="2000" dirty="0"/>
          </a:p>
          <a:p>
            <a:pPr>
              <a:buNone/>
            </a:pPr>
            <a:r>
              <a:rPr lang="en-IN" sz="2000" dirty="0"/>
              <a:t>Qualification: BBA, MBA, </a:t>
            </a:r>
            <a:r>
              <a:rPr lang="en-IN" sz="2000" dirty="0" err="1"/>
              <a:t>M.Phil</a:t>
            </a:r>
            <a:r>
              <a:rPr lang="en-IN" sz="2000" dirty="0"/>
              <a:t> </a:t>
            </a:r>
          </a:p>
          <a:p>
            <a:pPr>
              <a:buNone/>
            </a:pPr>
            <a:r>
              <a:rPr lang="en-IN" sz="2000" dirty="0"/>
              <a:t>Specialisation: HRM </a:t>
            </a:r>
          </a:p>
          <a:p>
            <a:pPr>
              <a:buNone/>
            </a:pPr>
            <a:r>
              <a:rPr lang="en-IN" sz="2000" dirty="0"/>
              <a:t>Total Teaching Experience: 8+ years</a:t>
            </a:r>
          </a:p>
          <a:p>
            <a:pPr>
              <a:buNone/>
            </a:pPr>
            <a:r>
              <a:rPr lang="en-IN" sz="2000" dirty="0"/>
              <a:t>Teaching Area: HR, Marketing, General Management</a:t>
            </a:r>
          </a:p>
        </p:txBody>
      </p:sp>
      <p:sp>
        <p:nvSpPr>
          <p:cNvPr id="9" name="Slide Number Placeholder 8">
            <a:extLst>
              <a:ext uri="{FF2B5EF4-FFF2-40B4-BE49-F238E27FC236}">
                <a16:creationId xmlns:a16="http://schemas.microsoft.com/office/drawing/2014/main" id="{47F386EF-6E40-4B16-B755-B3844A183CC1}"/>
              </a:ext>
            </a:extLst>
          </p:cNvPr>
          <p:cNvSpPr>
            <a:spLocks noGrp="1"/>
          </p:cNvSpPr>
          <p:nvPr>
            <p:ph type="sldNum" sz="quarter" idx="12"/>
          </p:nvPr>
        </p:nvSpPr>
        <p:spPr/>
        <p:txBody>
          <a:bodyPr/>
          <a:lstStyle/>
          <a:p>
            <a:fld id="{B6F15528-21DE-4FAA-801E-634DDDAF4B2B}" type="slidenum">
              <a:rPr lang="en-US" smtClean="0"/>
              <a:pPr/>
              <a:t>5</a:t>
            </a:fld>
            <a:endParaRPr lang="en-US"/>
          </a:p>
        </p:txBody>
      </p:sp>
      <p:sp>
        <p:nvSpPr>
          <p:cNvPr id="4" name="Title 1">
            <a:extLst>
              <a:ext uri="{FF2B5EF4-FFF2-40B4-BE49-F238E27FC236}">
                <a16:creationId xmlns:a16="http://schemas.microsoft.com/office/drawing/2014/main" id="{57E5EFEA-0863-1820-6A55-B988767E1346}"/>
              </a:ext>
            </a:extLst>
          </p:cNvPr>
          <p:cNvSpPr txBox="1">
            <a:spLocks/>
          </p:cNvSpPr>
          <p:nvPr/>
        </p:nvSpPr>
        <p:spPr>
          <a:xfrm>
            <a:off x="571472" y="59841"/>
            <a:ext cx="8496328" cy="73263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b="1" dirty="0">
                <a:latin typeface="+mj-lt"/>
                <a:cs typeface="Times New Roman" pitchFamily="18" charset="0"/>
              </a:rPr>
              <a:t>Faculty Profile</a:t>
            </a:r>
            <a:endParaRPr lang="en-US" sz="2400" b="1" dirty="0"/>
          </a:p>
        </p:txBody>
      </p:sp>
      <p:sp>
        <p:nvSpPr>
          <p:cNvPr id="7" name="Date Placeholder 6">
            <a:extLst>
              <a:ext uri="{FF2B5EF4-FFF2-40B4-BE49-F238E27FC236}">
                <a16:creationId xmlns:a16="http://schemas.microsoft.com/office/drawing/2014/main" id="{4A51826D-DD11-51C3-6BDD-6BE80565E46B}"/>
              </a:ext>
            </a:extLst>
          </p:cNvPr>
          <p:cNvSpPr>
            <a:spLocks noGrp="1"/>
          </p:cNvSpPr>
          <p:nvPr>
            <p:ph type="dt" sz="half" idx="10"/>
          </p:nvPr>
        </p:nvSpPr>
        <p:spPr/>
        <p:txBody>
          <a:bodyPr/>
          <a:lstStyle/>
          <a:p>
            <a:fld id="{FAFABB32-0B90-4744-8F8A-E9D8EA88C117}" type="datetime1">
              <a:rPr lang="en-US" smtClean="0"/>
              <a:pPr/>
              <a:t>28-May-24</a:t>
            </a:fld>
            <a:endParaRPr lang="en-US"/>
          </a:p>
        </p:txBody>
      </p:sp>
      <p:pic>
        <p:nvPicPr>
          <p:cNvPr id="10" name="Picture 9" descr="Photo.jpg"/>
          <p:cNvPicPr>
            <a:picLocks noChangeAspect="1"/>
          </p:cNvPicPr>
          <p:nvPr/>
        </p:nvPicPr>
        <p:blipFill>
          <a:blip r:embed="rId3"/>
          <a:stretch>
            <a:fillRect/>
          </a:stretch>
        </p:blipFill>
        <p:spPr>
          <a:xfrm>
            <a:off x="6429388" y="1714488"/>
            <a:ext cx="2071702" cy="1857388"/>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44533" y="61799"/>
            <a:ext cx="7388484"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t>Noida Institute of Engineering and Technology, Greater Noida</a:t>
            </a:r>
          </a:p>
        </p:txBody>
      </p:sp>
      <p:sp>
        <p:nvSpPr>
          <p:cNvPr id="3" name="Subtitle 2"/>
          <p:cNvSpPr>
            <a:spLocks noGrp="1"/>
          </p:cNvSpPr>
          <p:nvPr>
            <p:ph type="subTitle" idx="1"/>
          </p:nvPr>
        </p:nvSpPr>
        <p:spPr>
          <a:xfrm>
            <a:off x="1171963" y="2992093"/>
            <a:ext cx="5200650" cy="1371600"/>
          </a:xfrm>
        </p:spPr>
        <p:style>
          <a:lnRef idx="2">
            <a:schemeClr val="accent5"/>
          </a:lnRef>
          <a:fillRef idx="1">
            <a:schemeClr val="lt1"/>
          </a:fillRef>
          <a:effectRef idx="0">
            <a:schemeClr val="accent5"/>
          </a:effectRef>
          <a:fontRef idx="minor">
            <a:schemeClr val="dk1"/>
          </a:fontRef>
        </p:style>
        <p:txBody>
          <a:bodyPr>
            <a:normAutofit/>
          </a:bodyPr>
          <a:lstStyle/>
          <a:p>
            <a:endParaRPr lang="en-US" sz="2400" dirty="0">
              <a:latin typeface="Times New Roman" panose="02020603050405020304" pitchFamily="18" charset="0"/>
              <a:cs typeface="Times New Roman" panose="02020603050405020304" pitchFamily="18" charset="0"/>
            </a:endParaRPr>
          </a:p>
          <a:p>
            <a:r>
              <a:rPr lang="en-US" sz="2400" b="1" dirty="0">
                <a:solidFill>
                  <a:schemeClr val="tx1"/>
                </a:solidFill>
                <a:latin typeface="Times New Roman" panose="02020603050405020304" pitchFamily="18" charset="0"/>
                <a:cs typeface="Times New Roman" panose="02020603050405020304" pitchFamily="18" charset="0"/>
              </a:rPr>
              <a:t>The modern digital consumer and its digital journey</a:t>
            </a:r>
          </a:p>
        </p:txBody>
      </p:sp>
      <p:pic>
        <p:nvPicPr>
          <p:cNvPr id="11" name="Picture 4" descr="C:\Users\Manks\Downloads\speak.png"/>
          <p:cNvPicPr>
            <a:picLocks noChangeAspect="1" noChangeArrowheads="1"/>
          </p:cNvPicPr>
          <p:nvPr/>
        </p:nvPicPr>
        <p:blipFill>
          <a:blip r:embed="rId3" cstate="print"/>
          <a:srcRect/>
          <a:stretch>
            <a:fillRect/>
          </a:stretch>
        </p:blipFill>
        <p:spPr bwMode="auto">
          <a:xfrm>
            <a:off x="7134064" y="1785470"/>
            <a:ext cx="1733872" cy="2311829"/>
          </a:xfrm>
          <a:prstGeom prst="rect">
            <a:avLst/>
          </a:prstGeom>
          <a:noFill/>
        </p:spPr>
      </p:pic>
      <p:sp>
        <p:nvSpPr>
          <p:cNvPr id="12" name="Subtitle 2"/>
          <p:cNvSpPr txBox="1">
            <a:spLocks/>
          </p:cNvSpPr>
          <p:nvPr/>
        </p:nvSpPr>
        <p:spPr>
          <a:xfrm>
            <a:off x="1331640" y="1432102"/>
            <a:ext cx="5200650" cy="749745"/>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p>
            <a:pPr algn="ctr">
              <a:spcBef>
                <a:spcPct val="20000"/>
              </a:spcBef>
              <a:defRPr/>
            </a:pPr>
            <a:r>
              <a:rPr lang="en-US" sz="2800" dirty="0">
                <a:solidFill>
                  <a:prstClr val="black"/>
                </a:solidFill>
                <a:latin typeface="Times New Roman" panose="02020603050405020304" pitchFamily="18" charset="0"/>
                <a:cs typeface="Times New Roman" panose="02020603050405020304" pitchFamily="18" charset="0"/>
              </a:rPr>
              <a:t>(Unit –I) </a:t>
            </a:r>
            <a:r>
              <a:rPr lang="en-US" sz="2800" dirty="0">
                <a:solidFill>
                  <a:prstClr val="black"/>
                </a:solidFill>
                <a:latin typeface="Calibri"/>
              </a:rPr>
              <a:t>Topic 3</a:t>
            </a:r>
          </a:p>
        </p:txBody>
      </p:sp>
      <p:pic>
        <p:nvPicPr>
          <p:cNvPr id="5" name="Picture 4">
            <a:extLst>
              <a:ext uri="{FF2B5EF4-FFF2-40B4-BE49-F238E27FC236}">
                <a16:creationId xmlns:a16="http://schemas.microsoft.com/office/drawing/2014/main" id="{8B12F7A1-FB58-40CF-A570-A21F658D05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3" y="0"/>
            <a:ext cx="1733550" cy="906463"/>
          </a:xfrm>
          <a:prstGeom prst="rect">
            <a:avLst/>
          </a:prstGeom>
        </p:spPr>
      </p:pic>
      <p:sp>
        <p:nvSpPr>
          <p:cNvPr id="4" name="Date Placeholder 3">
            <a:extLst>
              <a:ext uri="{FF2B5EF4-FFF2-40B4-BE49-F238E27FC236}">
                <a16:creationId xmlns:a16="http://schemas.microsoft.com/office/drawing/2014/main" id="{2689D055-C3E8-286A-1855-C7A820533E08}"/>
              </a:ext>
            </a:extLst>
          </p:cNvPr>
          <p:cNvSpPr>
            <a:spLocks noGrp="1"/>
          </p:cNvSpPr>
          <p:nvPr>
            <p:ph type="dt" sz="half" idx="10"/>
          </p:nvPr>
        </p:nvSpPr>
        <p:spPr/>
        <p:txBody>
          <a:bodyPr/>
          <a:lstStyle/>
          <a:p>
            <a:fld id="{90E33648-B9F6-4136-86EE-CC840E1A034C}" type="datetime1">
              <a:rPr lang="en-US" smtClean="0"/>
              <a:pPr/>
              <a:t>28-May-24</a:t>
            </a:fld>
            <a:endParaRPr lang="en-US"/>
          </a:p>
        </p:txBody>
      </p:sp>
      <p:sp>
        <p:nvSpPr>
          <p:cNvPr id="6" name="Footer Placeholder 5">
            <a:extLst>
              <a:ext uri="{FF2B5EF4-FFF2-40B4-BE49-F238E27FC236}">
                <a16:creationId xmlns:a16="http://schemas.microsoft.com/office/drawing/2014/main" id="{EE0B0F3C-A93C-B861-B625-1398FC129076}"/>
              </a:ext>
            </a:extLst>
          </p:cNvPr>
          <p:cNvSpPr>
            <a:spLocks noGrp="1"/>
          </p:cNvSpPr>
          <p:nvPr>
            <p:ph type="ftr" sz="quarter" idx="11"/>
          </p:nvPr>
        </p:nvSpPr>
        <p:spPr/>
        <p:txBody>
          <a:bodyPr/>
          <a:lstStyle/>
          <a:p>
            <a:r>
              <a:rPr lang="en-US"/>
              <a:t>Preeti Singh             Digital Marketing               Unit 1</a:t>
            </a:r>
            <a:endParaRPr lang="en-US" dirty="0"/>
          </a:p>
        </p:txBody>
      </p:sp>
      <p:sp>
        <p:nvSpPr>
          <p:cNvPr id="7" name="Slide Number Placeholder 6">
            <a:extLst>
              <a:ext uri="{FF2B5EF4-FFF2-40B4-BE49-F238E27FC236}">
                <a16:creationId xmlns:a16="http://schemas.microsoft.com/office/drawing/2014/main" id="{594FCCBF-97B9-1101-69E4-125C8072A278}"/>
              </a:ext>
            </a:extLst>
          </p:cNvPr>
          <p:cNvSpPr>
            <a:spLocks noGrp="1"/>
          </p:cNvSpPr>
          <p:nvPr>
            <p:ph type="sldNum" sz="quarter" idx="12"/>
          </p:nvPr>
        </p:nvSpPr>
        <p:spPr/>
        <p:txBody>
          <a:bodyPr/>
          <a:lstStyle/>
          <a:p>
            <a:fld id="{B6F15528-21DE-4FAA-801E-634DDDAF4B2B}" type="slidenum">
              <a:rPr lang="en-US" smtClean="0"/>
              <a:pPr/>
              <a:t>50</a:t>
            </a:fld>
            <a:endParaRPr lang="en-US"/>
          </a:p>
        </p:txBody>
      </p:sp>
    </p:spTree>
    <p:extLst>
      <p:ext uri="{BB962C8B-B14F-4D97-AF65-F5344CB8AC3E}">
        <p14:creationId xmlns:p14="http://schemas.microsoft.com/office/powerpoint/2010/main" val="37605295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105400"/>
          </a:xfrm>
        </p:spPr>
        <p:txBody>
          <a:bodyPr>
            <a:normAutofit/>
          </a:bodyPr>
          <a:lstStyle/>
          <a:p>
            <a:pPr algn="just">
              <a:buNone/>
            </a:pPr>
            <a:r>
              <a:rPr lang="en-US" sz="2000" dirty="0"/>
              <a:t>	</a:t>
            </a:r>
          </a:p>
          <a:p>
            <a:pPr algn="just">
              <a:buNone/>
            </a:pPr>
            <a:endParaRPr lang="en-US" sz="2000" dirty="0"/>
          </a:p>
        </p:txBody>
      </p:sp>
      <p:sp>
        <p:nvSpPr>
          <p:cNvPr id="4" name="Date Placeholder 3"/>
          <p:cNvSpPr>
            <a:spLocks noGrp="1"/>
          </p:cNvSpPr>
          <p:nvPr>
            <p:ph type="dt" sz="half" idx="10"/>
          </p:nvPr>
        </p:nvSpPr>
        <p:spPr/>
        <p:txBody>
          <a:bodyPr/>
          <a:lstStyle/>
          <a:p>
            <a:fld id="{37BEA686-A8BC-49AC-B94F-8CD3840DD8E6}" type="datetime1">
              <a:rPr lang="en-US" smtClean="0"/>
              <a:pPr/>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Recap</a:t>
            </a:r>
          </a:p>
        </p:txBody>
      </p:sp>
      <p:sp>
        <p:nvSpPr>
          <p:cNvPr id="10" name="Rectangle 9"/>
          <p:cNvSpPr/>
          <p:nvPr/>
        </p:nvSpPr>
        <p:spPr>
          <a:xfrm>
            <a:off x="990600" y="1143000"/>
            <a:ext cx="5242304" cy="3268652"/>
          </a:xfrm>
          <a:prstGeom prst="rect">
            <a:avLst/>
          </a:prstGeom>
        </p:spPr>
        <p:txBody>
          <a:bodyPr wrap="square">
            <a:spAutoFit/>
          </a:bodyPr>
          <a:lstStyle/>
          <a:p>
            <a:pPr>
              <a:lnSpc>
                <a:spcPct val="150000"/>
              </a:lnSpc>
            </a:pPr>
            <a:r>
              <a:rPr lang="en-US" sz="2000" dirty="0">
                <a:latin typeface="Times New Roman" panose="02020603050405020304" pitchFamily="18" charset="0"/>
                <a:cs typeface="Times New Roman" panose="02020603050405020304" pitchFamily="18" charset="0"/>
              </a:rPr>
              <a:t>Marketing Practices For The Digital World are:</a:t>
            </a:r>
          </a:p>
          <a:p>
            <a:pPr marL="342900" indent="-342900">
              <a:lnSpc>
                <a:spcPct val="150000"/>
              </a:lnSpc>
              <a:buAutoNum type="arabicPeriod"/>
            </a:pPr>
            <a:r>
              <a:rPr lang="en-US" sz="2000" dirty="0">
                <a:latin typeface="Times New Roman" panose="02020603050405020304" pitchFamily="18" charset="0"/>
                <a:cs typeface="Times New Roman" panose="02020603050405020304" pitchFamily="18" charset="0"/>
              </a:rPr>
              <a:t>Marketing Automation</a:t>
            </a:r>
          </a:p>
          <a:p>
            <a:pPr marL="342900" indent="-342900">
              <a:lnSpc>
                <a:spcPct val="150000"/>
              </a:lnSpc>
              <a:buAutoNum type="arabicPeriod"/>
            </a:pPr>
            <a:r>
              <a:rPr lang="en-US" sz="2000" dirty="0">
                <a:latin typeface="Times New Roman" panose="02020603050405020304" pitchFamily="18" charset="0"/>
                <a:cs typeface="Times New Roman" panose="02020603050405020304" pitchFamily="18" charset="0"/>
              </a:rPr>
              <a:t>Native marketing</a:t>
            </a:r>
          </a:p>
          <a:p>
            <a:pPr marL="342900" indent="-342900">
              <a:lnSpc>
                <a:spcPct val="150000"/>
              </a:lnSpc>
              <a:buAutoNum type="arabicPeriod"/>
            </a:pPr>
            <a:r>
              <a:rPr lang="en-US" sz="2000" dirty="0">
                <a:latin typeface="Times New Roman" panose="02020603050405020304" pitchFamily="18" charset="0"/>
                <a:cs typeface="Times New Roman" panose="02020603050405020304" pitchFamily="18" charset="0"/>
              </a:rPr>
              <a:t>Social media ‘buy buttons’</a:t>
            </a:r>
          </a:p>
          <a:p>
            <a:pPr marL="342900" indent="-342900">
              <a:lnSpc>
                <a:spcPct val="150000"/>
              </a:lnSpc>
              <a:buAutoNum type="arabicPeriod"/>
            </a:pPr>
            <a:r>
              <a:rPr lang="en-US" sz="2000" dirty="0">
                <a:latin typeface="Times New Roman" panose="02020603050405020304" pitchFamily="18" charset="0"/>
                <a:cs typeface="Times New Roman" panose="02020603050405020304" pitchFamily="18" charset="0"/>
              </a:rPr>
              <a:t>Video/ Visual story telling</a:t>
            </a:r>
          </a:p>
          <a:p>
            <a:pPr marL="342900" indent="-342900">
              <a:lnSpc>
                <a:spcPct val="150000"/>
              </a:lnSpc>
              <a:buAutoNum type="arabicPeriod"/>
            </a:pPr>
            <a:r>
              <a:rPr lang="en-US" sz="2000" dirty="0">
                <a:latin typeface="Times New Roman" panose="02020603050405020304" pitchFamily="18" charset="0"/>
                <a:cs typeface="Times New Roman" panose="02020603050405020304" pitchFamily="18" charset="0"/>
              </a:rPr>
              <a:t>Dedicated sites and apps</a:t>
            </a:r>
          </a:p>
          <a:p>
            <a:pPr marL="342900" indent="-342900">
              <a:lnSpc>
                <a:spcPct val="150000"/>
              </a:lnSpc>
              <a:buAutoNum type="arabicPeriod"/>
            </a:pPr>
            <a:r>
              <a:rPr lang="en-US" sz="2000" dirty="0">
                <a:latin typeface="Times New Roman" panose="02020603050405020304" pitchFamily="18" charset="0"/>
                <a:cs typeface="Times New Roman" panose="02020603050405020304" pitchFamily="18" charset="0"/>
              </a:rPr>
              <a:t>E-commerce</a:t>
            </a:r>
          </a:p>
        </p:txBody>
      </p:sp>
      <p:pic>
        <p:nvPicPr>
          <p:cNvPr id="9" name="Picture 2" descr="NIET, Greater Noida: Cutoff, Placements, Courses, Fees, Admission 2022">
            <a:extLst>
              <a:ext uri="{FF2B5EF4-FFF2-40B4-BE49-F238E27FC236}">
                <a16:creationId xmlns:a16="http://schemas.microsoft.com/office/drawing/2014/main" id="{1997929B-AA93-9E9E-5A73-13F0AC4BC5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2638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105400"/>
          </a:xfrm>
        </p:spPr>
        <p:txBody>
          <a:bodyPr>
            <a:normAutofit/>
          </a:bodyPr>
          <a:lstStyle/>
          <a:p>
            <a:pPr algn="just">
              <a:buNone/>
            </a:pPr>
            <a:r>
              <a:rPr lang="en-US" sz="2200" dirty="0">
                <a:latin typeface="Times New Roman" panose="02020603050405020304" pitchFamily="18" charset="0"/>
                <a:cs typeface="Times New Roman" panose="02020603050405020304" pitchFamily="18" charset="0"/>
              </a:rPr>
              <a:t>1.  To discuss the digital consumer journey</a:t>
            </a:r>
          </a:p>
          <a:p>
            <a:pPr algn="just">
              <a:buNone/>
            </a:pPr>
            <a:r>
              <a:rPr lang="en-US" sz="2200" dirty="0">
                <a:latin typeface="Times New Roman" panose="02020603050405020304" pitchFamily="18" charset="0"/>
                <a:cs typeface="Times New Roman" panose="02020603050405020304" pitchFamily="18" charset="0"/>
              </a:rPr>
              <a:t>2. To make the students aware about different types of Digital customers.</a:t>
            </a:r>
          </a:p>
          <a:p>
            <a:pPr algn="just">
              <a:buNone/>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5A863ADA-6C42-44B1-9AE7-E44196CB673E}" type="datetime1">
              <a:rPr lang="en-US" smtClean="0"/>
              <a:pPr/>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Session Objectives</a:t>
            </a:r>
          </a:p>
        </p:txBody>
      </p:sp>
      <p:pic>
        <p:nvPicPr>
          <p:cNvPr id="9" name="Picture 2" descr="NIET, Greater Noida: Cutoff, Placements, Courses, Fees, Admission 2022">
            <a:extLst>
              <a:ext uri="{FF2B5EF4-FFF2-40B4-BE49-F238E27FC236}">
                <a16:creationId xmlns:a16="http://schemas.microsoft.com/office/drawing/2014/main" id="{02E0AA0E-6A36-153A-5A4B-BF15CF08A4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45435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14400"/>
            <a:ext cx="8229600" cy="5334000"/>
          </a:xfrm>
        </p:spPr>
        <p:txBody>
          <a:bodyPr>
            <a:normAutofit/>
          </a:bodyPr>
          <a:lstStyle/>
          <a:p>
            <a:pPr marL="241300" indent="-228600">
              <a:lnSpc>
                <a:spcPct val="150000"/>
              </a:lnSpc>
              <a:spcBef>
                <a:spcPts val="204"/>
              </a:spcBef>
              <a:buFont typeface="Arial"/>
              <a:buChar char="•"/>
              <a:tabLst>
                <a:tab pos="240665" algn="l"/>
                <a:tab pos="241300" algn="l"/>
              </a:tabLst>
            </a:pPr>
            <a:r>
              <a:rPr lang="en-US" sz="2000" spc="-10" dirty="0">
                <a:latin typeface="Times New Roman" panose="02020603050405020304" pitchFamily="18" charset="0"/>
                <a:cs typeface="Times New Roman" panose="02020603050405020304" pitchFamily="18" charset="0"/>
              </a:rPr>
              <a:t>A digital consumer may be defined as someone using mobile devices, and in a broad sense, as e-consumer, looking for and purchasing products on the Internet, taking advantage of the content published on-line, aware of themselves and of their needs, and keen on simplifying the decisions they need to make.</a:t>
            </a:r>
            <a:endParaRPr lang="en-US" sz="2000" dirty="0">
              <a:latin typeface="Times New Roman" panose="02020603050405020304" pitchFamily="18" charset="0"/>
              <a:cs typeface="Times New Roman" panose="02020603050405020304" pitchFamily="18" charset="0"/>
            </a:endParaRPr>
          </a:p>
          <a:p>
            <a:pPr algn="just">
              <a:buNone/>
            </a:pPr>
            <a:endParaRPr lang="en-US" sz="1800" dirty="0"/>
          </a:p>
        </p:txBody>
      </p:sp>
      <p:sp>
        <p:nvSpPr>
          <p:cNvPr id="4" name="Date Placeholder 3"/>
          <p:cNvSpPr>
            <a:spLocks noGrp="1"/>
          </p:cNvSpPr>
          <p:nvPr>
            <p:ph type="dt" sz="half" idx="10"/>
          </p:nvPr>
        </p:nvSpPr>
        <p:spPr/>
        <p:txBody>
          <a:bodyPr/>
          <a:lstStyle/>
          <a:p>
            <a:fld id="{A7DA524D-4372-41FF-B78F-146EA2E98DE3}" type="datetime1">
              <a:rPr lang="en-US" smtClean="0"/>
              <a:pPr/>
              <a:t>28-May-24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t> </a:t>
            </a:r>
          </a:p>
          <a:p>
            <a:pPr algn="ctr">
              <a:spcBef>
                <a:spcPct val="0"/>
              </a:spcBef>
              <a:defRPr/>
            </a:pPr>
            <a:r>
              <a:rPr lang="en-US" sz="2400" dirty="0"/>
              <a:t>Digital consumer (CO1)</a:t>
            </a:r>
          </a:p>
          <a:p>
            <a:pPr lvl="0" algn="ctr">
              <a:spcBef>
                <a:spcPct val="0"/>
              </a:spcBef>
              <a:defRPr/>
            </a:pPr>
            <a:r>
              <a:rPr lang="en-US" sz="2400" dirty="0"/>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NIET, Greater Noida: Cutoff, Placements, Courses, Fees, Admission 2022">
            <a:extLst>
              <a:ext uri="{FF2B5EF4-FFF2-40B4-BE49-F238E27FC236}">
                <a16:creationId xmlns:a16="http://schemas.microsoft.com/office/drawing/2014/main" id="{579ABD98-239D-F030-FD12-D7A353C0BF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B112BE6-2947-F5AB-04EA-D03BCF890B50}"/>
              </a:ext>
            </a:extLst>
          </p:cNvPr>
          <p:cNvPicPr>
            <a:picLocks noChangeAspect="1"/>
          </p:cNvPicPr>
          <p:nvPr/>
        </p:nvPicPr>
        <p:blipFill>
          <a:blip r:embed="rId4"/>
          <a:stretch>
            <a:fillRect/>
          </a:stretch>
        </p:blipFill>
        <p:spPr>
          <a:xfrm>
            <a:off x="457200" y="3398520"/>
            <a:ext cx="8153400" cy="2729229"/>
          </a:xfrm>
          <a:prstGeom prst="rect">
            <a:avLst/>
          </a:prstGeom>
        </p:spPr>
      </p:pic>
    </p:spTree>
    <p:extLst>
      <p:ext uri="{BB962C8B-B14F-4D97-AF65-F5344CB8AC3E}">
        <p14:creationId xmlns:p14="http://schemas.microsoft.com/office/powerpoint/2010/main" val="19674563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14400"/>
            <a:ext cx="8229600" cy="5334000"/>
          </a:xfrm>
        </p:spPr>
        <p:txBody>
          <a:bodyPr>
            <a:normAutofit/>
          </a:bodyPr>
          <a:lstStyle/>
          <a:p>
            <a:pPr marL="241300" indent="-228600">
              <a:lnSpc>
                <a:spcPts val="2245"/>
              </a:lnSpc>
              <a:spcBef>
                <a:spcPts val="204"/>
              </a:spcBef>
              <a:buFont typeface="Arial"/>
              <a:buChar char="•"/>
              <a:tabLst>
                <a:tab pos="240665" algn="l"/>
                <a:tab pos="241300" algn="l"/>
              </a:tabLst>
            </a:pPr>
            <a:endParaRPr lang="en-US" sz="1800" spc="-10" dirty="0">
              <a:latin typeface="Times New Roman" panose="02020603050405020304" pitchFamily="18" charset="0"/>
              <a:cs typeface="Times New Roman" panose="02020603050405020304" pitchFamily="18" charset="0"/>
            </a:endParaRPr>
          </a:p>
          <a:p>
            <a:pPr marL="355600" algn="just">
              <a:lnSpc>
                <a:spcPts val="2245"/>
              </a:lnSpc>
              <a:spcBef>
                <a:spcPts val="204"/>
              </a:spcBef>
              <a:tabLst>
                <a:tab pos="240665" algn="l"/>
                <a:tab pos="241300" algn="l"/>
              </a:tabLst>
            </a:pPr>
            <a:r>
              <a:rPr lang="en-US" sz="2200" i="0" dirty="0">
                <a:effectLst/>
                <a:latin typeface="Times New Roman" panose="02020603050405020304" pitchFamily="18" charset="0"/>
                <a:cs typeface="Times New Roman" panose="02020603050405020304" pitchFamily="18" charset="0"/>
              </a:rPr>
              <a:t>The digital customer journey is the path an online user takes to find your business. It’s a journey that’s made up of every single interaction a customer has with your company, from social media to your actual website.</a:t>
            </a:r>
          </a:p>
          <a:p>
            <a:pPr algn="just"/>
            <a:r>
              <a:rPr lang="en-US" sz="2200" i="0" dirty="0">
                <a:effectLst/>
                <a:latin typeface="Times New Roman" panose="02020603050405020304" pitchFamily="18" charset="0"/>
                <a:cs typeface="Times New Roman" panose="02020603050405020304" pitchFamily="18" charset="0"/>
              </a:rPr>
              <a:t>The Digital Customer journey (DCJ) is the process carried out by a user. It goes from the moment the user identifies they have a need, to the moment they acquire a product or service to satisfy or solve it.</a:t>
            </a:r>
          </a:p>
          <a:p>
            <a:pPr algn="just"/>
            <a:endParaRPr lang="en-US" sz="2200" i="0" dirty="0">
              <a:effectLst/>
              <a:latin typeface="Times New Roman" panose="02020603050405020304" pitchFamily="18" charset="0"/>
              <a:cs typeface="Times New Roman" panose="02020603050405020304" pitchFamily="18" charset="0"/>
            </a:endParaRPr>
          </a:p>
          <a:p>
            <a:pPr lvl="0" algn="just">
              <a:buNone/>
            </a:pPr>
            <a:endParaRPr lang="en-US" sz="1800" dirty="0"/>
          </a:p>
          <a:p>
            <a:pPr algn="just">
              <a:buNone/>
            </a:pPr>
            <a:endParaRPr lang="en-US" sz="1800" dirty="0"/>
          </a:p>
          <a:p>
            <a:pPr>
              <a:buNone/>
            </a:pPr>
            <a:endParaRPr lang="en-US" dirty="0"/>
          </a:p>
        </p:txBody>
      </p:sp>
      <p:sp>
        <p:nvSpPr>
          <p:cNvPr id="4" name="Date Placeholder 3"/>
          <p:cNvSpPr>
            <a:spLocks noGrp="1"/>
          </p:cNvSpPr>
          <p:nvPr>
            <p:ph type="dt" sz="half" idx="10"/>
          </p:nvPr>
        </p:nvSpPr>
        <p:spPr/>
        <p:txBody>
          <a:bodyPr/>
          <a:lstStyle/>
          <a:p>
            <a:fld id="{DA652C4E-95AD-4DBD-AB0D-E85ECDCE01EC}" type="datetime1">
              <a:rPr lang="en-US" smtClean="0"/>
              <a:pPr/>
              <a:t>28-May-24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t> </a:t>
            </a:r>
          </a:p>
          <a:p>
            <a:pPr algn="ctr">
              <a:spcBef>
                <a:spcPct val="0"/>
              </a:spcBef>
              <a:defRPr/>
            </a:pPr>
            <a:r>
              <a:rPr lang="en-US" sz="2400" dirty="0"/>
              <a:t>Digital consumer journey (CO1)</a:t>
            </a:r>
          </a:p>
          <a:p>
            <a:pPr lvl="0" algn="ctr">
              <a:spcBef>
                <a:spcPct val="0"/>
              </a:spcBef>
              <a:defRPr/>
            </a:pPr>
            <a:r>
              <a:rPr lang="en-US" sz="2400" dirty="0"/>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NIET, Greater Noida: Cutoff, Placements, Courses, Fees, Admission 2022">
            <a:extLst>
              <a:ext uri="{FF2B5EF4-FFF2-40B4-BE49-F238E27FC236}">
                <a16:creationId xmlns:a16="http://schemas.microsoft.com/office/drawing/2014/main" id="{579ABD98-239D-F030-FD12-D7A353C0BF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42270627-F90E-A1C9-0E6D-0BB03D993DD8}"/>
              </a:ext>
            </a:extLst>
          </p:cNvPr>
          <p:cNvPicPr>
            <a:picLocks noChangeAspect="1"/>
          </p:cNvPicPr>
          <p:nvPr/>
        </p:nvPicPr>
        <p:blipFill rotWithShape="1">
          <a:blip r:embed="rId4"/>
          <a:srcRect l="459" t="-2964" r="-459" b="23383"/>
          <a:stretch/>
        </p:blipFill>
        <p:spPr>
          <a:xfrm>
            <a:off x="457200" y="3581401"/>
            <a:ext cx="8305800" cy="2057400"/>
          </a:xfrm>
          <a:prstGeom prst="rect">
            <a:avLst/>
          </a:prstGeom>
        </p:spPr>
      </p:pic>
    </p:spTree>
    <p:extLst>
      <p:ext uri="{BB962C8B-B14F-4D97-AF65-F5344CB8AC3E}">
        <p14:creationId xmlns:p14="http://schemas.microsoft.com/office/powerpoint/2010/main" val="37049612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EEC7A1F-4481-4702-A166-AB09014B1B00}" type="datetime1">
              <a:rPr lang="en-US" smtClean="0"/>
              <a:pPr/>
              <a:t>28-May-24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55</a:t>
            </a:fld>
            <a:endParaRPr lang="en-US"/>
          </a:p>
        </p:txBody>
      </p:sp>
      <p:pic>
        <p:nvPicPr>
          <p:cNvPr id="9" name="Picture 2" descr="NIET, Greater Noida: Cutoff, Placements, Courses, Fees, Admission 2022">
            <a:extLst>
              <a:ext uri="{FF2B5EF4-FFF2-40B4-BE49-F238E27FC236}">
                <a16:creationId xmlns:a16="http://schemas.microsoft.com/office/drawing/2014/main" id="{579ABD98-239D-F030-FD12-D7A353C0BF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5ED4C616-07CB-D93C-6B88-7B0A4107C6B6}"/>
              </a:ext>
            </a:extLst>
          </p:cNvPr>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t> </a:t>
            </a:r>
          </a:p>
          <a:p>
            <a:pPr algn="ctr">
              <a:spcBef>
                <a:spcPct val="0"/>
              </a:spcBef>
              <a:defRPr/>
            </a:pPr>
            <a:r>
              <a:rPr lang="en-US" sz="2400" dirty="0"/>
              <a:t>Stages of Digital consumer journey (CO1)</a:t>
            </a:r>
          </a:p>
          <a:p>
            <a:pPr lvl="0" algn="ctr">
              <a:spcBef>
                <a:spcPct val="0"/>
              </a:spcBef>
              <a:defRPr/>
            </a:pPr>
            <a:r>
              <a:rPr lang="en-US" sz="2400" dirty="0"/>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10" name="Content Placeholder 9">
            <a:extLst>
              <a:ext uri="{FF2B5EF4-FFF2-40B4-BE49-F238E27FC236}">
                <a16:creationId xmlns:a16="http://schemas.microsoft.com/office/drawing/2014/main" id="{0F98B497-411B-AFA6-E0D8-B8590BA27ADA}"/>
              </a:ext>
            </a:extLst>
          </p:cNvPr>
          <p:cNvSpPr>
            <a:spLocks noGrp="1"/>
          </p:cNvSpPr>
          <p:nvPr>
            <p:ph idx="1"/>
          </p:nvPr>
        </p:nvSpPr>
        <p:spPr>
          <a:xfrm>
            <a:off x="436880" y="914401"/>
            <a:ext cx="8229600" cy="4525963"/>
          </a:xfrm>
        </p:spPr>
        <p:txBody>
          <a:bodyPr>
            <a:normAutofit/>
          </a:bodyPr>
          <a:lstStyle/>
          <a:p>
            <a:pPr marL="0" indent="0" algn="just">
              <a:buNone/>
            </a:pPr>
            <a:r>
              <a:rPr lang="en-IN" sz="2200" dirty="0">
                <a:latin typeface="Times New Roman" panose="02020603050405020304" pitchFamily="18" charset="0"/>
                <a:cs typeface="Times New Roman" panose="02020603050405020304" pitchFamily="18" charset="0"/>
                <a:hlinkClick r:id="rId3"/>
              </a:rPr>
              <a:t>https://bignerdranch.com/blog/the-5-steps-of-the-digital-customer-journey/</a:t>
            </a:r>
            <a:endParaRPr lang="en-IN" sz="2200" dirty="0">
              <a:latin typeface="Times New Roman" panose="02020603050405020304" pitchFamily="18" charset="0"/>
              <a:cs typeface="Times New Roman" panose="02020603050405020304" pitchFamily="18" charset="0"/>
            </a:endParaRPr>
          </a:p>
          <a:p>
            <a:pPr marL="0" indent="0" algn="just">
              <a:buNone/>
            </a:pPr>
            <a:endParaRPr lang="en-IN" sz="22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B5E54E11-F66C-2BFE-B923-59CCABA0D7DC}"/>
              </a:ext>
            </a:extLst>
          </p:cNvPr>
          <p:cNvPicPr>
            <a:picLocks noChangeAspect="1"/>
          </p:cNvPicPr>
          <p:nvPr/>
        </p:nvPicPr>
        <p:blipFill rotWithShape="1">
          <a:blip r:embed="rId4"/>
          <a:srcRect l="1699" t="8278" r="1472" b="8934"/>
          <a:stretch/>
        </p:blipFill>
        <p:spPr>
          <a:xfrm>
            <a:off x="304800" y="1752600"/>
            <a:ext cx="8686800" cy="4525963"/>
          </a:xfrm>
          <a:prstGeom prst="rect">
            <a:avLst/>
          </a:prstGeom>
        </p:spPr>
      </p:pic>
    </p:spTree>
    <p:extLst>
      <p:ext uri="{BB962C8B-B14F-4D97-AF65-F5344CB8AC3E}">
        <p14:creationId xmlns:p14="http://schemas.microsoft.com/office/powerpoint/2010/main" val="26654273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B475FEF-30CC-4E56-8F76-022413B32289}" type="datetime1">
              <a:rPr lang="en-US" smtClean="0"/>
              <a:pPr/>
              <a:t>28-May-24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t>  </a:t>
            </a:r>
          </a:p>
          <a:p>
            <a:pPr algn="ctr">
              <a:spcBef>
                <a:spcPct val="0"/>
              </a:spcBef>
              <a:defRPr/>
            </a:pPr>
            <a:r>
              <a:rPr lang="en-US" sz="2400" dirty="0"/>
              <a:t>Digital Customers (CO1)</a:t>
            </a:r>
          </a:p>
          <a:p>
            <a:pPr lvl="0" algn="ctr">
              <a:spcBef>
                <a:spcPct val="0"/>
              </a:spcBef>
              <a:defRPr/>
            </a:pPr>
            <a:r>
              <a:rPr lang="en-US" sz="2400" dirty="0"/>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Content Placeholder 8"/>
          <p:cNvPicPr>
            <a:picLocks noGrp="1" noChangeAspect="1"/>
          </p:cNvPicPr>
          <p:nvPr>
            <p:ph idx="1"/>
          </p:nvPr>
        </p:nvPicPr>
        <p:blipFill>
          <a:blip r:embed="rId2"/>
          <a:stretch>
            <a:fillRect/>
          </a:stretch>
        </p:blipFill>
        <p:spPr>
          <a:xfrm>
            <a:off x="714375" y="896944"/>
            <a:ext cx="8153545" cy="5309000"/>
          </a:xfrm>
          <a:prstGeom prst="rect">
            <a:avLst/>
          </a:prstGeom>
        </p:spPr>
      </p:pic>
      <p:pic>
        <p:nvPicPr>
          <p:cNvPr id="10" name="Picture 2" descr="NIET, Greater Noida: Cutoff, Placements, Courses, Fees, Admission 2022">
            <a:extLst>
              <a:ext uri="{FF2B5EF4-FFF2-40B4-BE49-F238E27FC236}">
                <a16:creationId xmlns:a16="http://schemas.microsoft.com/office/drawing/2014/main" id="{119F2CF3-2A01-C224-C6CA-3B1D85FB7A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
            <a:ext cx="1314450" cy="774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11335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B102652-1DDA-4A49-81C8-680BA8B767D9}" type="datetime1">
              <a:rPr lang="en-US" smtClean="0"/>
              <a:pPr/>
              <a:t>28-May-24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t>  </a:t>
            </a:r>
          </a:p>
          <a:p>
            <a:pPr algn="ctr">
              <a:spcBef>
                <a:spcPct val="0"/>
              </a:spcBef>
              <a:defRPr/>
            </a:pPr>
            <a:r>
              <a:rPr lang="en-US" sz="2400" dirty="0"/>
              <a:t>Daily Quiz (CO1)</a:t>
            </a:r>
          </a:p>
          <a:p>
            <a:pPr lvl="0" algn="ctr">
              <a:spcBef>
                <a:spcPct val="0"/>
              </a:spcBef>
              <a:defRPr/>
            </a:pPr>
            <a:r>
              <a:rPr lang="en-US" sz="2400" dirty="0"/>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10" name="Picture 2" descr="NIET, Greater Noida: Cutoff, Placements, Courses, Fees, Admission 2022">
            <a:extLst>
              <a:ext uri="{FF2B5EF4-FFF2-40B4-BE49-F238E27FC236}">
                <a16:creationId xmlns:a16="http://schemas.microsoft.com/office/drawing/2014/main" id="{119F2CF3-2A01-C224-C6CA-3B1D85FB7A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6BD02F4-06C8-B39D-0924-FA590DB0CA1A}"/>
              </a:ext>
            </a:extLst>
          </p:cNvPr>
          <p:cNvSpPr>
            <a:spLocks noGrp="1"/>
          </p:cNvSpPr>
          <p:nvPr>
            <p:ph idx="1"/>
          </p:nvPr>
        </p:nvSpPr>
        <p:spPr>
          <a:xfrm>
            <a:off x="457200" y="1066800"/>
            <a:ext cx="8229600" cy="4525963"/>
          </a:xfrm>
        </p:spPr>
        <p:txBody>
          <a:bodyPr>
            <a:normAutofit/>
          </a:bodyPr>
          <a:lstStyle/>
          <a:p>
            <a:pPr marL="514350" indent="-514350">
              <a:buAutoNum type="arabicPeriod"/>
            </a:pPr>
            <a:r>
              <a:rPr lang="en-IN" sz="2400" dirty="0">
                <a:latin typeface="Times New Roman" panose="02020603050405020304" pitchFamily="18" charset="0"/>
                <a:cs typeface="Times New Roman" panose="02020603050405020304" pitchFamily="18" charset="0"/>
              </a:rPr>
              <a:t>______ are customers who prefer a certain brand rather than a retailer.</a:t>
            </a:r>
          </a:p>
          <a:p>
            <a:pPr marL="514350" indent="-514350">
              <a:buAutoNum type="arabicPeriod"/>
            </a:pPr>
            <a:r>
              <a:rPr lang="en-IN" sz="2400" dirty="0">
                <a:latin typeface="Times New Roman" panose="02020603050405020304" pitchFamily="18" charset="0"/>
                <a:cs typeface="Times New Roman" panose="02020603050405020304" pitchFamily="18" charset="0"/>
              </a:rPr>
              <a:t>Eternal shoppers make use a wide variety of tools to secure the best deal. (True/False)</a:t>
            </a:r>
          </a:p>
          <a:p>
            <a:pPr marL="514350" indent="-514350">
              <a:buAutoNum type="arabicPeriod"/>
            </a:pPr>
            <a:r>
              <a:rPr lang="en-US" sz="2400" b="0" i="0" dirty="0">
                <a:effectLst/>
                <a:latin typeface="Times New Roman" panose="02020603050405020304" pitchFamily="18" charset="0"/>
                <a:cs typeface="Times New Roman" panose="02020603050405020304" pitchFamily="18" charset="0"/>
              </a:rPr>
              <a:t>The discovery stage when your customer realizes they need something is known as _____.</a:t>
            </a:r>
          </a:p>
          <a:p>
            <a:pPr marL="514350" indent="-514350">
              <a:buAutoNum type="arabicPeriod"/>
            </a:pPr>
            <a:r>
              <a:rPr lang="en-US" sz="2400" dirty="0">
                <a:latin typeface="Times New Roman" panose="02020603050405020304" pitchFamily="18" charset="0"/>
                <a:cs typeface="Times New Roman" panose="02020603050405020304" pitchFamily="18" charset="0"/>
              </a:rPr>
              <a:t>In this stage,</a:t>
            </a:r>
            <a:r>
              <a:rPr lang="en-US" sz="2400" b="0" i="0" dirty="0">
                <a:effectLst/>
                <a:latin typeface="Times New Roman" panose="02020603050405020304" pitchFamily="18" charset="0"/>
                <a:cs typeface="Times New Roman" panose="02020603050405020304" pitchFamily="18" charset="0"/>
              </a:rPr>
              <a:t> the customer will determine if what was expected is what they received and determine if they are satisfied.</a:t>
            </a:r>
          </a:p>
          <a:p>
            <a:pPr marL="514350" indent="-514350">
              <a:buAutoNum type="alphaLcPeriod"/>
            </a:pPr>
            <a:r>
              <a:rPr lang="en-US" sz="2400" dirty="0">
                <a:latin typeface="Times New Roman" panose="02020603050405020304" pitchFamily="18" charset="0"/>
                <a:cs typeface="Times New Roman" panose="02020603050405020304" pitchFamily="18" charset="0"/>
              </a:rPr>
              <a:t>Awareness                b. Consideration</a:t>
            </a:r>
          </a:p>
          <a:p>
            <a:pPr marL="0" indent="0">
              <a:buNone/>
            </a:pPr>
            <a:r>
              <a:rPr lang="en-IN" sz="2400" dirty="0">
                <a:latin typeface="Times New Roman" panose="02020603050405020304" pitchFamily="18" charset="0"/>
                <a:cs typeface="Times New Roman" panose="02020603050405020304" pitchFamily="18" charset="0"/>
              </a:rPr>
              <a:t>c.    </a:t>
            </a:r>
            <a:r>
              <a:rPr lang="en-IN" sz="2400" dirty="0" err="1">
                <a:latin typeface="Times New Roman" panose="02020603050405020304" pitchFamily="18" charset="0"/>
                <a:cs typeface="Times New Roman" panose="02020603050405020304" pitchFamily="18" charset="0"/>
              </a:rPr>
              <a:t>Fulfillment</a:t>
            </a:r>
            <a:r>
              <a:rPr lang="en-IN" sz="2400" dirty="0">
                <a:latin typeface="Times New Roman" panose="02020603050405020304" pitchFamily="18" charset="0"/>
                <a:cs typeface="Times New Roman" panose="02020603050405020304" pitchFamily="18" charset="0"/>
              </a:rPr>
              <a:t>                d. Experience</a:t>
            </a:r>
          </a:p>
          <a:p>
            <a:pPr marL="514350" indent="-514350">
              <a:buAutoNum type="arabicPeriod"/>
            </a:pPr>
            <a:endParaRPr lang="en-IN" sz="2400" dirty="0">
              <a:latin typeface="Times New Roman" panose="02020603050405020304" pitchFamily="18" charset="0"/>
              <a:cs typeface="Times New Roman" panose="02020603050405020304" pitchFamily="18" charset="0"/>
            </a:endParaRPr>
          </a:p>
          <a:p>
            <a:pPr marL="514350" indent="-514350">
              <a:buAutoNum type="arabicPeriod"/>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66125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44533" y="61799"/>
            <a:ext cx="7388484"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t>Noida Institute of Engineering and Technology, Greater Noida</a:t>
            </a:r>
          </a:p>
        </p:txBody>
      </p:sp>
      <p:sp>
        <p:nvSpPr>
          <p:cNvPr id="3" name="Subtitle 2"/>
          <p:cNvSpPr>
            <a:spLocks noGrp="1"/>
          </p:cNvSpPr>
          <p:nvPr>
            <p:ph type="subTitle" idx="1"/>
          </p:nvPr>
        </p:nvSpPr>
        <p:spPr>
          <a:xfrm>
            <a:off x="1171963" y="2992093"/>
            <a:ext cx="5200650" cy="1371600"/>
          </a:xfrm>
        </p:spPr>
        <p:style>
          <a:lnRef idx="2">
            <a:schemeClr val="accent5"/>
          </a:lnRef>
          <a:fillRef idx="1">
            <a:schemeClr val="lt1"/>
          </a:fillRef>
          <a:effectRef idx="0">
            <a:schemeClr val="accent5"/>
          </a:effectRef>
          <a:fontRef idx="minor">
            <a:schemeClr val="dk1"/>
          </a:fontRef>
        </p:style>
        <p:txBody>
          <a:bodyPr>
            <a:normAutofit/>
          </a:bodyPr>
          <a:lstStyle/>
          <a:p>
            <a:r>
              <a:rPr lang="en-US" sz="2400" b="1" dirty="0">
                <a:solidFill>
                  <a:schemeClr val="tx1"/>
                </a:solidFill>
                <a:latin typeface="Times New Roman" panose="02020603050405020304" pitchFamily="18" charset="0"/>
                <a:cs typeface="Times New Roman" panose="02020603050405020304" pitchFamily="18" charset="0"/>
              </a:rPr>
              <a:t>Marketing strategies for the digital world-latest practices.</a:t>
            </a:r>
          </a:p>
        </p:txBody>
      </p:sp>
      <p:pic>
        <p:nvPicPr>
          <p:cNvPr id="11" name="Picture 4" descr="C:\Users\Manks\Downloads\speak.png"/>
          <p:cNvPicPr>
            <a:picLocks noChangeAspect="1" noChangeArrowheads="1"/>
          </p:cNvPicPr>
          <p:nvPr/>
        </p:nvPicPr>
        <p:blipFill>
          <a:blip r:embed="rId3" cstate="print"/>
          <a:srcRect/>
          <a:stretch>
            <a:fillRect/>
          </a:stretch>
        </p:blipFill>
        <p:spPr bwMode="auto">
          <a:xfrm>
            <a:off x="7134064" y="1785470"/>
            <a:ext cx="1733872" cy="2311829"/>
          </a:xfrm>
          <a:prstGeom prst="rect">
            <a:avLst/>
          </a:prstGeom>
          <a:noFill/>
        </p:spPr>
      </p:pic>
      <p:sp>
        <p:nvSpPr>
          <p:cNvPr id="12" name="Subtitle 2"/>
          <p:cNvSpPr txBox="1">
            <a:spLocks/>
          </p:cNvSpPr>
          <p:nvPr/>
        </p:nvSpPr>
        <p:spPr>
          <a:xfrm>
            <a:off x="1331640" y="1432102"/>
            <a:ext cx="5200650" cy="749745"/>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p>
            <a:pPr algn="ctr">
              <a:spcBef>
                <a:spcPct val="20000"/>
              </a:spcBef>
              <a:defRPr/>
            </a:pPr>
            <a:r>
              <a:rPr lang="en-US" sz="2800" dirty="0">
                <a:solidFill>
                  <a:prstClr val="black"/>
                </a:solidFill>
                <a:latin typeface="Times New Roman" panose="02020603050405020304" pitchFamily="18" charset="0"/>
                <a:cs typeface="Times New Roman" panose="02020603050405020304" pitchFamily="18" charset="0"/>
              </a:rPr>
              <a:t>(Unit –I) </a:t>
            </a:r>
            <a:r>
              <a:rPr lang="en-US" sz="2800" dirty="0">
                <a:solidFill>
                  <a:prstClr val="black"/>
                </a:solidFill>
                <a:latin typeface="Calibri"/>
              </a:rPr>
              <a:t>Topic 4</a:t>
            </a:r>
          </a:p>
        </p:txBody>
      </p:sp>
      <p:pic>
        <p:nvPicPr>
          <p:cNvPr id="5" name="Picture 4">
            <a:extLst>
              <a:ext uri="{FF2B5EF4-FFF2-40B4-BE49-F238E27FC236}">
                <a16:creationId xmlns:a16="http://schemas.microsoft.com/office/drawing/2014/main" id="{8B12F7A1-FB58-40CF-A570-A21F658D05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3" y="0"/>
            <a:ext cx="1733550" cy="906463"/>
          </a:xfrm>
          <a:prstGeom prst="rect">
            <a:avLst/>
          </a:prstGeom>
        </p:spPr>
      </p:pic>
      <p:sp>
        <p:nvSpPr>
          <p:cNvPr id="4" name="Date Placeholder 3">
            <a:extLst>
              <a:ext uri="{FF2B5EF4-FFF2-40B4-BE49-F238E27FC236}">
                <a16:creationId xmlns:a16="http://schemas.microsoft.com/office/drawing/2014/main" id="{DADF489E-0596-04D7-A80A-259488E89789}"/>
              </a:ext>
            </a:extLst>
          </p:cNvPr>
          <p:cNvSpPr>
            <a:spLocks noGrp="1"/>
          </p:cNvSpPr>
          <p:nvPr>
            <p:ph type="dt" sz="half" idx="10"/>
          </p:nvPr>
        </p:nvSpPr>
        <p:spPr/>
        <p:txBody>
          <a:bodyPr/>
          <a:lstStyle/>
          <a:p>
            <a:fld id="{C9760C87-7063-463D-9F71-835CD88A090A}" type="datetime1">
              <a:rPr lang="en-US" smtClean="0"/>
              <a:pPr/>
              <a:t>28-May-24</a:t>
            </a:fld>
            <a:endParaRPr lang="en-US"/>
          </a:p>
        </p:txBody>
      </p:sp>
      <p:sp>
        <p:nvSpPr>
          <p:cNvPr id="6" name="Footer Placeholder 5">
            <a:extLst>
              <a:ext uri="{FF2B5EF4-FFF2-40B4-BE49-F238E27FC236}">
                <a16:creationId xmlns:a16="http://schemas.microsoft.com/office/drawing/2014/main" id="{EE60D813-DACF-9692-C819-79953ED06EBD}"/>
              </a:ext>
            </a:extLst>
          </p:cNvPr>
          <p:cNvSpPr>
            <a:spLocks noGrp="1"/>
          </p:cNvSpPr>
          <p:nvPr>
            <p:ph type="ftr" sz="quarter" idx="11"/>
          </p:nvPr>
        </p:nvSpPr>
        <p:spPr/>
        <p:txBody>
          <a:bodyPr/>
          <a:lstStyle/>
          <a:p>
            <a:r>
              <a:rPr lang="en-US"/>
              <a:t>Preeti Singh             Digital Marketing               Unit 1</a:t>
            </a:r>
            <a:endParaRPr lang="en-US" dirty="0"/>
          </a:p>
        </p:txBody>
      </p:sp>
      <p:sp>
        <p:nvSpPr>
          <p:cNvPr id="7" name="Slide Number Placeholder 6">
            <a:extLst>
              <a:ext uri="{FF2B5EF4-FFF2-40B4-BE49-F238E27FC236}">
                <a16:creationId xmlns:a16="http://schemas.microsoft.com/office/drawing/2014/main" id="{DC6BD5D5-304C-9F4A-E5A2-CE769F838C22}"/>
              </a:ext>
            </a:extLst>
          </p:cNvPr>
          <p:cNvSpPr>
            <a:spLocks noGrp="1"/>
          </p:cNvSpPr>
          <p:nvPr>
            <p:ph type="sldNum" sz="quarter" idx="12"/>
          </p:nvPr>
        </p:nvSpPr>
        <p:spPr/>
        <p:txBody>
          <a:bodyPr/>
          <a:lstStyle/>
          <a:p>
            <a:fld id="{B6F15528-21DE-4FAA-801E-634DDDAF4B2B}" type="slidenum">
              <a:rPr lang="en-US" smtClean="0"/>
              <a:pPr/>
              <a:t>58</a:t>
            </a:fld>
            <a:endParaRPr lang="en-US"/>
          </a:p>
        </p:txBody>
      </p:sp>
    </p:spTree>
    <p:extLst>
      <p:ext uri="{BB962C8B-B14F-4D97-AF65-F5344CB8AC3E}">
        <p14:creationId xmlns:p14="http://schemas.microsoft.com/office/powerpoint/2010/main" val="22205953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105400"/>
          </a:xfrm>
        </p:spPr>
        <p:txBody>
          <a:bodyPr>
            <a:normAutofit/>
          </a:bodyPr>
          <a:lstStyle/>
          <a:p>
            <a:pPr algn="just">
              <a:buNone/>
            </a:pPr>
            <a:r>
              <a:rPr lang="en-US" sz="2000" dirty="0"/>
              <a:t>	</a:t>
            </a:r>
          </a:p>
          <a:p>
            <a:pPr algn="just">
              <a:buNone/>
            </a:pPr>
            <a:endParaRPr lang="en-US" sz="2000" dirty="0"/>
          </a:p>
        </p:txBody>
      </p:sp>
      <p:sp>
        <p:nvSpPr>
          <p:cNvPr id="4" name="Date Placeholder 3"/>
          <p:cNvSpPr>
            <a:spLocks noGrp="1"/>
          </p:cNvSpPr>
          <p:nvPr>
            <p:ph type="dt" sz="half" idx="10"/>
          </p:nvPr>
        </p:nvSpPr>
        <p:spPr/>
        <p:txBody>
          <a:bodyPr/>
          <a:lstStyle/>
          <a:p>
            <a:fld id="{DEE2AA8F-F0F9-4327-AC53-FFB8459ABDB8}" type="datetime1">
              <a:rPr lang="en-US" smtClean="0"/>
              <a:pPr/>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59</a:t>
            </a:fld>
            <a:endParaRPr lang="en-US"/>
          </a:p>
        </p:txBody>
      </p:sp>
      <p:sp>
        <p:nvSpPr>
          <p:cNvPr id="7" name="Title 1"/>
          <p:cNvSpPr txBox="1">
            <a:spLocks/>
          </p:cNvSpPr>
          <p:nvPr/>
        </p:nvSpPr>
        <p:spPr>
          <a:xfrm>
            <a:off x="1447800" y="60327"/>
            <a:ext cx="763905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i="0" u="none" strike="noStrike" kern="1200" cap="none" spc="0" normalizeH="0" baseline="0" noProof="0" dirty="0">
                <a:ln>
                  <a:noFill/>
                </a:ln>
                <a:solidFill>
                  <a:schemeClr val="dk1"/>
                </a:solidFill>
                <a:effectLst/>
                <a:uLnTx/>
                <a:uFillTx/>
                <a:latin typeface="+mn-lt"/>
                <a:ea typeface="+mn-ea"/>
                <a:cs typeface="+mn-cs"/>
              </a:rPr>
              <a:t>Recap</a:t>
            </a:r>
          </a:p>
        </p:txBody>
      </p:sp>
      <p:sp>
        <p:nvSpPr>
          <p:cNvPr id="10" name="Rectangle 9"/>
          <p:cNvSpPr/>
          <p:nvPr/>
        </p:nvSpPr>
        <p:spPr>
          <a:xfrm>
            <a:off x="1676400" y="1679615"/>
            <a:ext cx="5867400" cy="1938992"/>
          </a:xfrm>
          <a:prstGeom prst="rect">
            <a:avLst/>
          </a:prstGeom>
        </p:spPr>
        <p:txBody>
          <a:bodyPr wrap="square">
            <a:spAutoFit/>
          </a:bodyPr>
          <a:lstStyle/>
          <a:p>
            <a:pPr marL="12700">
              <a:lnSpc>
                <a:spcPct val="100000"/>
              </a:lnSpc>
              <a:spcBef>
                <a:spcPts val="204"/>
              </a:spcBef>
              <a:tabLst>
                <a:tab pos="469265" algn="l"/>
                <a:tab pos="469900" algn="l"/>
              </a:tabLst>
            </a:pPr>
            <a:r>
              <a:rPr lang="en-US" sz="2400" spc="-10" dirty="0">
                <a:latin typeface="Times New Roman" panose="02020603050405020304" pitchFamily="18" charset="0"/>
                <a:cs typeface="Times New Roman" panose="02020603050405020304" pitchFamily="18" charset="0"/>
              </a:rPr>
              <a:t>The digital customer journey is the path an online user takes to find your business. It’s a journey that’s made up of every single interaction a customer has with your company, from social media to your actual website.</a:t>
            </a:r>
          </a:p>
        </p:txBody>
      </p:sp>
      <p:pic>
        <p:nvPicPr>
          <p:cNvPr id="9" name="Picture 2" descr="NIET, Greater Noida: Cutoff, Placements, Courses, Fees, Admission 2022">
            <a:extLst>
              <a:ext uri="{FF2B5EF4-FFF2-40B4-BE49-F238E27FC236}">
                <a16:creationId xmlns:a16="http://schemas.microsoft.com/office/drawing/2014/main" id="{3564F263-7F7B-AEB1-CCDB-C0CE8DAAA9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016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CBB938-4E4D-45BD-8339-C14856C1326E}" type="datetime1">
              <a:rPr lang="en-US" smtClean="0"/>
              <a:pPr/>
              <a:t>28-May-24</a:t>
            </a:fld>
            <a:endParaRPr lang="en-US"/>
          </a:p>
        </p:txBody>
      </p:sp>
      <p:sp>
        <p:nvSpPr>
          <p:cNvPr id="3" name="Footer Placeholder 2"/>
          <p:cNvSpPr>
            <a:spLocks noGrp="1"/>
          </p:cNvSpPr>
          <p:nvPr>
            <p:ph type="ftr" sz="quarter" idx="11"/>
          </p:nvPr>
        </p:nvSpPr>
        <p:spPr/>
        <p:txBody>
          <a:bodyPr/>
          <a:lstStyle/>
          <a:p>
            <a:r>
              <a:rPr lang="en-US"/>
              <a:t>Preeti Singh             Digital Marketing               Unit 1</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Evaluation scheme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0" descr="Logo New.png"/>
          <p:cNvPicPr>
            <a:picLocks noChangeAspect="1" noChangeArrowheads="1"/>
          </p:cNvPicPr>
          <p:nvPr/>
        </p:nvPicPr>
        <p:blipFill>
          <a:blip r:embed="rId2"/>
          <a:srcRect/>
          <a:stretch>
            <a:fillRect/>
          </a:stretch>
        </p:blipFill>
        <p:spPr bwMode="auto">
          <a:xfrm>
            <a:off x="0" y="0"/>
            <a:ext cx="1295400" cy="681789"/>
          </a:xfrm>
          <a:prstGeom prst="rect">
            <a:avLst/>
          </a:prstGeom>
          <a:noFill/>
          <a:ln w="9525">
            <a:noFill/>
            <a:miter lim="800000"/>
            <a:headEnd/>
            <a:tailEnd/>
          </a:ln>
        </p:spPr>
      </p:pic>
    </p:spTree>
    <p:extLst>
      <p:ext uri="{BB962C8B-B14F-4D97-AF65-F5344CB8AC3E}">
        <p14:creationId xmlns:p14="http://schemas.microsoft.com/office/powerpoint/2010/main" val="30556541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752600"/>
            <a:ext cx="8229600" cy="4495800"/>
          </a:xfrm>
        </p:spPr>
        <p:txBody>
          <a:bodyPr>
            <a:normAutofit/>
          </a:bodyPr>
          <a:lstStyle/>
          <a:p>
            <a:pPr algn="just">
              <a:buNone/>
            </a:pPr>
            <a:r>
              <a:rPr lang="en-US" sz="2200" dirty="0">
                <a:latin typeface="Times New Roman" panose="02020603050405020304" pitchFamily="18" charset="0"/>
                <a:cs typeface="Times New Roman" panose="02020603050405020304" pitchFamily="18" charset="0"/>
              </a:rPr>
              <a:t>1. To explain the different Marketing strategies For The digital World.</a:t>
            </a:r>
          </a:p>
        </p:txBody>
      </p:sp>
      <p:sp>
        <p:nvSpPr>
          <p:cNvPr id="4" name="Date Placeholder 3"/>
          <p:cNvSpPr>
            <a:spLocks noGrp="1"/>
          </p:cNvSpPr>
          <p:nvPr>
            <p:ph type="dt" sz="half" idx="10"/>
          </p:nvPr>
        </p:nvSpPr>
        <p:spPr/>
        <p:txBody>
          <a:bodyPr/>
          <a:lstStyle/>
          <a:p>
            <a:fld id="{84BE4282-CA4A-43DF-BE46-DFC48C3536C3}" type="datetime1">
              <a:rPr lang="en-US" smtClean="0"/>
              <a:pPr/>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Session Objectives</a:t>
            </a:r>
          </a:p>
        </p:txBody>
      </p:sp>
      <p:pic>
        <p:nvPicPr>
          <p:cNvPr id="9" name="Picture 2" descr="NIET, Greater Noida: Cutoff, Placements, Courses, Fees, Admission 2022">
            <a:extLst>
              <a:ext uri="{FF2B5EF4-FFF2-40B4-BE49-F238E27FC236}">
                <a16:creationId xmlns:a16="http://schemas.microsoft.com/office/drawing/2014/main" id="{02E0AA0E-6A36-153A-5A4B-BF15CF08A4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7225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BC032DC-AAB1-4DC9-859F-0E1619AFD410}" type="datetime1">
              <a:rPr lang="en-US" smtClean="0"/>
              <a:pPr/>
              <a:t>28-May-24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dirty="0"/>
          </a:p>
          <a:p>
            <a:pPr algn="ctr">
              <a:spcBef>
                <a:spcPct val="0"/>
              </a:spcBef>
              <a:defRPr/>
            </a:pPr>
            <a:r>
              <a:rPr lang="en-US" sz="2400" dirty="0"/>
              <a:t>Marketing Strategies For The Digital World(CO1)</a:t>
            </a:r>
          </a:p>
          <a:p>
            <a:pPr lvl="0" algn="ctr">
              <a:spcBef>
                <a:spcPct val="0"/>
              </a:spcBef>
              <a:defRPr/>
            </a:pPr>
            <a:r>
              <a:rPr lang="en-US" sz="2400" dirty="0"/>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10" name="Picture 2" descr="NIET, Greater Noida: Cutoff, Placements, Courses, Fees, Admission 2022">
            <a:extLst>
              <a:ext uri="{FF2B5EF4-FFF2-40B4-BE49-F238E27FC236}">
                <a16:creationId xmlns:a16="http://schemas.microsoft.com/office/drawing/2014/main" id="{EC2F3302-9DFF-84CE-D23C-49153AFC64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7">
            <a:extLst>
              <a:ext uri="{FF2B5EF4-FFF2-40B4-BE49-F238E27FC236}">
                <a16:creationId xmlns:a16="http://schemas.microsoft.com/office/drawing/2014/main" id="{07AEE937-67AB-9560-B515-FDAA1D9975DE}"/>
              </a:ext>
            </a:extLst>
          </p:cNvPr>
          <p:cNvPicPr>
            <a:picLocks noGrp="1" noChangeAspect="1"/>
          </p:cNvPicPr>
          <p:nvPr>
            <p:ph idx="1"/>
          </p:nvPr>
        </p:nvPicPr>
        <p:blipFill rotWithShape="1">
          <a:blip r:embed="rId3"/>
          <a:srcRect l="4629" r="9754" b="10633"/>
          <a:stretch/>
        </p:blipFill>
        <p:spPr>
          <a:xfrm>
            <a:off x="381000" y="1295400"/>
            <a:ext cx="8153400" cy="4191000"/>
          </a:xfrm>
          <a:prstGeom prst="rect">
            <a:avLst/>
          </a:prstGeom>
        </p:spPr>
      </p:pic>
    </p:spTree>
    <p:extLst>
      <p:ext uri="{BB962C8B-B14F-4D97-AF65-F5344CB8AC3E}">
        <p14:creationId xmlns:p14="http://schemas.microsoft.com/office/powerpoint/2010/main" val="2963665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F578A55-4013-4D98-93D9-005EDFCB7F99}" type="datetime1">
              <a:rPr lang="en-US" smtClean="0"/>
              <a:pPr/>
              <a:t>28-May-24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dirty="0"/>
          </a:p>
          <a:p>
            <a:pPr algn="ctr">
              <a:spcBef>
                <a:spcPct val="0"/>
              </a:spcBef>
              <a:defRPr/>
            </a:pPr>
            <a:r>
              <a:rPr lang="en-US" sz="2400" dirty="0"/>
              <a:t>Marketing Strategies For The Digital World(CO1)</a:t>
            </a:r>
          </a:p>
          <a:p>
            <a:pPr lvl="0" algn="ctr">
              <a:spcBef>
                <a:spcPct val="0"/>
              </a:spcBef>
              <a:defRPr/>
            </a:pPr>
            <a:r>
              <a:rPr lang="en-US" sz="2400" dirty="0"/>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10" name="Picture 2" descr="NIET, Greater Noida: Cutoff, Placements, Courses, Fees, Admission 2022">
            <a:extLst>
              <a:ext uri="{FF2B5EF4-FFF2-40B4-BE49-F238E27FC236}">
                <a16:creationId xmlns:a16="http://schemas.microsoft.com/office/drawing/2014/main" id="{EC2F3302-9DFF-84CE-D23C-49153AFC64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9303E30-A918-7704-A67B-65693B4CB9A3}"/>
              </a:ext>
            </a:extLst>
          </p:cNvPr>
          <p:cNvSpPr>
            <a:spLocks noGrp="1"/>
          </p:cNvSpPr>
          <p:nvPr>
            <p:ph idx="1"/>
          </p:nvPr>
        </p:nvSpPr>
        <p:spPr>
          <a:xfrm>
            <a:off x="441960" y="914401"/>
            <a:ext cx="8473440" cy="5441949"/>
          </a:xfrm>
        </p:spPr>
        <p:txBody>
          <a:bodyPr>
            <a:normAutofit/>
          </a:bodyPr>
          <a:lstStyle/>
          <a:p>
            <a:pPr marL="457200" indent="-457200" algn="just">
              <a:buAutoNum type="arabicPeriod"/>
            </a:pPr>
            <a:r>
              <a:rPr lang="en-US" sz="2000" b="1" dirty="0">
                <a:latin typeface="Times New Roman" panose="02020603050405020304" pitchFamily="18" charset="0"/>
                <a:cs typeface="Times New Roman" panose="02020603050405020304" pitchFamily="18" charset="0"/>
              </a:rPr>
              <a:t>Search engine optimization (SEO): </a:t>
            </a:r>
            <a:r>
              <a:rPr lang="en-US" sz="2000" dirty="0">
                <a:latin typeface="Times New Roman" panose="02020603050405020304" pitchFamily="18" charset="0"/>
                <a:cs typeface="Times New Roman" panose="02020603050405020304" pitchFamily="18" charset="0"/>
              </a:rPr>
              <a:t>SEO is the process of improving your website so that it ranks highly in search engine results for keywords and phrases related to your business.</a:t>
            </a:r>
          </a:p>
          <a:p>
            <a:pPr marL="457200" indent="-457200" algn="just">
              <a:buAutoNum type="arabicPeriod"/>
            </a:pPr>
            <a:r>
              <a:rPr lang="en-IN" sz="2000" b="1" dirty="0">
                <a:latin typeface="Times New Roman" panose="02020603050405020304" pitchFamily="18" charset="0"/>
                <a:cs typeface="Times New Roman" panose="02020603050405020304" pitchFamily="18" charset="0"/>
              </a:rPr>
              <a:t> Pay-per-click (PPC) : </a:t>
            </a:r>
            <a:r>
              <a:rPr lang="en-US" sz="2000" dirty="0">
                <a:latin typeface="Times New Roman" panose="02020603050405020304" pitchFamily="18" charset="0"/>
                <a:cs typeface="Times New Roman" panose="02020603050405020304" pitchFamily="18" charset="0"/>
              </a:rPr>
              <a:t>PPC is a paid form of advertising that relies on an auction-based system. With PPC, you bid on keywords that you want your ads to show up for — your ad triggers when a user’s search includes your keyword. These ads then appear at the top of search results, above organic listings.</a:t>
            </a:r>
          </a:p>
          <a:p>
            <a:pPr marL="457200" indent="-457200" algn="just">
              <a:buAutoNum type="arabicPeriod"/>
            </a:pPr>
            <a:r>
              <a:rPr lang="en-IN"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Content marketing:</a:t>
            </a:r>
            <a:r>
              <a:rPr lang="en-US" sz="2000" dirty="0">
                <a:latin typeface="Times New Roman" panose="02020603050405020304" pitchFamily="18" charset="0"/>
                <a:cs typeface="Times New Roman" panose="02020603050405020304" pitchFamily="18" charset="0"/>
              </a:rPr>
              <a:t>In content marketing, your business focuses on reaching, engaging, and connecting with consumers via content. This content, which can include videos, blog posts, infographics, and more, provides values to users.</a:t>
            </a:r>
          </a:p>
          <a:p>
            <a:pPr marL="457200" indent="-457200" algn="just">
              <a:buAutoNum type="arabicPeriod"/>
            </a:pPr>
            <a:r>
              <a:rPr lang="en-IN" sz="2000" b="1" dirty="0">
                <a:latin typeface="Times New Roman" panose="02020603050405020304" pitchFamily="18" charset="0"/>
                <a:cs typeface="Times New Roman" panose="02020603050405020304" pitchFamily="18" charset="0"/>
              </a:rPr>
              <a:t> Email marketing:</a:t>
            </a:r>
            <a:r>
              <a:rPr lang="en-US" sz="2000" dirty="0">
                <a:latin typeface="Times New Roman" panose="02020603050405020304" pitchFamily="18" charset="0"/>
                <a:cs typeface="Times New Roman" panose="02020603050405020304" pitchFamily="18" charset="0"/>
              </a:rPr>
              <a:t>Email marketing focuses on retaining existing customers, as well as gaining new ones. It’s an excellent technique for building brand awareness, keeping your company top-of-mind, and encouraging repeat purchases.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89600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718160A-C2BB-476C-A1E0-5400A5409CEF}" type="datetime1">
              <a:rPr lang="en-US" smtClean="0"/>
              <a:pPr/>
              <a:t>28-May-24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dirty="0"/>
          </a:p>
          <a:p>
            <a:pPr algn="ctr">
              <a:spcBef>
                <a:spcPct val="0"/>
              </a:spcBef>
              <a:defRPr/>
            </a:pPr>
            <a:r>
              <a:rPr lang="en-US" sz="2400" dirty="0"/>
              <a:t>Marketing Strategies For The Digital World(CO1)</a:t>
            </a:r>
          </a:p>
          <a:p>
            <a:pPr lvl="0" algn="ctr">
              <a:spcBef>
                <a:spcPct val="0"/>
              </a:spcBef>
              <a:defRPr/>
            </a:pPr>
            <a:r>
              <a:rPr lang="en-US" sz="2400" dirty="0"/>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10" name="Picture 2" descr="NIET, Greater Noida: Cutoff, Placements, Courses, Fees, Admission 2022">
            <a:extLst>
              <a:ext uri="{FF2B5EF4-FFF2-40B4-BE49-F238E27FC236}">
                <a16:creationId xmlns:a16="http://schemas.microsoft.com/office/drawing/2014/main" id="{EC2F3302-9DFF-84CE-D23C-49153AFC64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9303E30-A918-7704-A67B-65693B4CB9A3}"/>
              </a:ext>
            </a:extLst>
          </p:cNvPr>
          <p:cNvSpPr>
            <a:spLocks noGrp="1"/>
          </p:cNvSpPr>
          <p:nvPr>
            <p:ph idx="1"/>
          </p:nvPr>
        </p:nvSpPr>
        <p:spPr>
          <a:xfrm>
            <a:off x="441960" y="914401"/>
            <a:ext cx="8473440" cy="5441949"/>
          </a:xfrm>
        </p:spPr>
        <p:txBody>
          <a:bodyPr>
            <a:normAutofit/>
          </a:bodyPr>
          <a:lstStyle/>
          <a:p>
            <a:pPr marL="0" indent="0" algn="just">
              <a:buNone/>
            </a:pPr>
            <a:r>
              <a:rPr lang="en-US" sz="2000" b="1" dirty="0">
                <a:latin typeface="Times New Roman" panose="02020603050405020304" pitchFamily="18" charset="0"/>
                <a:cs typeface="Times New Roman" panose="02020603050405020304" pitchFamily="18" charset="0"/>
              </a:rPr>
              <a:t>5. Social media marketing:</a:t>
            </a:r>
            <a:r>
              <a:rPr lang="en-US" sz="2000" dirty="0">
                <a:latin typeface="Times New Roman" panose="02020603050405020304" pitchFamily="18" charset="0"/>
                <a:cs typeface="Times New Roman" panose="02020603050405020304" pitchFamily="18" charset="0"/>
              </a:rPr>
              <a:t> Social media marketing focuses on building brand awareness and increasing conversions. A social media marketing campaign can feature one or several social media platforms, depending on your target audience and their platform preferences.</a:t>
            </a:r>
          </a:p>
          <a:p>
            <a:pPr marL="0" indent="0" algn="just">
              <a:buNone/>
            </a:pPr>
            <a:r>
              <a:rPr lang="en-IN" sz="2000" b="1" dirty="0">
                <a:latin typeface="Times New Roman" panose="02020603050405020304" pitchFamily="18" charset="0"/>
                <a:cs typeface="Times New Roman" panose="02020603050405020304" pitchFamily="18" charset="0"/>
              </a:rPr>
              <a:t> 6. Voice search optimization: </a:t>
            </a:r>
            <a:r>
              <a:rPr lang="en-US" sz="2000" dirty="0">
                <a:latin typeface="Times New Roman" panose="02020603050405020304" pitchFamily="18" charset="0"/>
                <a:cs typeface="Times New Roman" panose="02020603050405020304" pitchFamily="18" charset="0"/>
              </a:rPr>
              <a:t>With voice search optimization, your company optimizes existing and new website content for voice search. The intention is to earn your website the featured snippet or position zero spot in Google search results.</a:t>
            </a:r>
            <a:endParaRPr lang="en-IN" sz="2000" dirty="0">
              <a:latin typeface="Times New Roman" panose="02020603050405020304" pitchFamily="18" charset="0"/>
              <a:cs typeface="Times New Roman" panose="02020603050405020304" pitchFamily="18" charset="0"/>
            </a:endParaRPr>
          </a:p>
          <a:p>
            <a:pPr marL="0" indent="0" algn="just">
              <a:buNone/>
            </a:pPr>
            <a:r>
              <a:rPr lang="en-IN"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7. Video marketing : </a:t>
            </a:r>
            <a:r>
              <a:rPr lang="en-US" sz="2000" dirty="0">
                <a:latin typeface="Times New Roman" panose="02020603050405020304" pitchFamily="18" charset="0"/>
                <a:cs typeface="Times New Roman" panose="02020603050405020304" pitchFamily="18" charset="0"/>
              </a:rPr>
              <a:t>Via video marketing, your company increases its reach, grows its revenue, and expands its operations. Like content marketing, as well as email marketing, your business focuses on creating informational and valuable videos for its target audience.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01122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5888301-7396-4BED-8A8A-11A2A0697AB4}" type="datetime1">
              <a:rPr lang="en-US" smtClean="0"/>
              <a:pPr/>
              <a:t>28-May-24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dirty="0"/>
          </a:p>
          <a:p>
            <a:pPr algn="ctr">
              <a:spcBef>
                <a:spcPct val="0"/>
              </a:spcBef>
              <a:defRPr/>
            </a:pPr>
            <a:r>
              <a:rPr lang="en-US" sz="2400" dirty="0"/>
              <a:t>Developing a Digital Marketing Strategy (CO1)</a:t>
            </a:r>
          </a:p>
          <a:p>
            <a:pPr lvl="0" algn="ctr">
              <a:spcBef>
                <a:spcPct val="0"/>
              </a:spcBef>
              <a:defRPr/>
            </a:pPr>
            <a:r>
              <a:rPr lang="en-US" sz="2400" dirty="0"/>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NIET, Greater Noida: Cutoff, Placements, Courses, Fees, Admission 2022">
            <a:extLst>
              <a:ext uri="{FF2B5EF4-FFF2-40B4-BE49-F238E27FC236}">
                <a16:creationId xmlns:a16="http://schemas.microsoft.com/office/drawing/2014/main" id="{B40B78E5-BE4A-3674-5D81-BC31848A96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D0219CD1-3595-DC14-293A-3AF45F45BC95}"/>
              </a:ext>
            </a:extLst>
          </p:cNvPr>
          <p:cNvSpPr>
            <a:spLocks noGrp="1"/>
          </p:cNvSpPr>
          <p:nvPr>
            <p:ph idx="1"/>
          </p:nvPr>
        </p:nvSpPr>
        <p:spPr/>
        <p:txBody>
          <a:bodyPr>
            <a:normAutofit/>
          </a:bodyPr>
          <a:lstStyle/>
          <a:p>
            <a:pPr>
              <a:lnSpc>
                <a:spcPct val="150000"/>
              </a:lnSpc>
            </a:pPr>
            <a:r>
              <a:rPr lang="en-IN" sz="2000" dirty="0">
                <a:latin typeface="Times New Roman" panose="02020603050405020304" pitchFamily="18" charset="0"/>
                <a:cs typeface="Times New Roman" panose="02020603050405020304" pitchFamily="18" charset="0"/>
              </a:rPr>
              <a:t>Set a goal</a:t>
            </a:r>
          </a:p>
          <a:p>
            <a:pPr>
              <a:lnSpc>
                <a:spcPct val="150000"/>
              </a:lnSpc>
            </a:pPr>
            <a:r>
              <a:rPr lang="en-IN" sz="2000" dirty="0">
                <a:latin typeface="Times New Roman" panose="02020603050405020304" pitchFamily="18" charset="0"/>
                <a:cs typeface="Times New Roman" panose="02020603050405020304" pitchFamily="18" charset="0"/>
              </a:rPr>
              <a:t>Find out your target audience</a:t>
            </a:r>
          </a:p>
          <a:p>
            <a:pPr>
              <a:lnSpc>
                <a:spcPct val="150000"/>
              </a:lnSpc>
            </a:pPr>
            <a:r>
              <a:rPr lang="en-IN" sz="2000" dirty="0">
                <a:latin typeface="Times New Roman" panose="02020603050405020304" pitchFamily="18" charset="0"/>
                <a:cs typeface="Times New Roman" panose="02020603050405020304" pitchFamily="18" charset="0"/>
              </a:rPr>
              <a:t>Describe your client’s profile</a:t>
            </a:r>
          </a:p>
          <a:p>
            <a:pPr>
              <a:lnSpc>
                <a:spcPct val="150000"/>
              </a:lnSpc>
            </a:pPr>
            <a:r>
              <a:rPr lang="en-IN" sz="2000" dirty="0">
                <a:latin typeface="Times New Roman" panose="02020603050405020304" pitchFamily="18" charset="0"/>
                <a:cs typeface="Times New Roman" panose="02020603050405020304" pitchFamily="18" charset="0"/>
              </a:rPr>
              <a:t>Identify effective marketing channels</a:t>
            </a:r>
          </a:p>
        </p:txBody>
      </p:sp>
    </p:spTree>
    <p:extLst>
      <p:ext uri="{BB962C8B-B14F-4D97-AF65-F5344CB8AC3E}">
        <p14:creationId xmlns:p14="http://schemas.microsoft.com/office/powerpoint/2010/main" val="41937708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B1BAD2E-358C-4A58-9655-380EAD8B3195}" type="datetime1">
              <a:rPr lang="en-US" smtClean="0"/>
              <a:pPr/>
              <a:t>28-May-24</a:t>
            </a:fld>
            <a:endParaRPr lang="en-US"/>
          </a:p>
        </p:txBody>
      </p:sp>
      <p:sp>
        <p:nvSpPr>
          <p:cNvPr id="5" name="Footer Placeholder 4"/>
          <p:cNvSpPr>
            <a:spLocks noGrp="1"/>
          </p:cNvSpPr>
          <p:nvPr>
            <p:ph type="ftr" sz="quarter" idx="11"/>
          </p:nvPr>
        </p:nvSpPr>
        <p:spPr>
          <a:xfrm>
            <a:off x="2209800" y="6356351"/>
            <a:ext cx="5562600" cy="273050"/>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dirty="0"/>
          </a:p>
          <a:p>
            <a:pPr algn="ctr">
              <a:spcBef>
                <a:spcPct val="0"/>
              </a:spcBef>
              <a:defRPr/>
            </a:pPr>
            <a:r>
              <a:rPr lang="en-US" sz="2400" dirty="0"/>
              <a:t>Case study for Digital Marketing Strategy(CO1)</a:t>
            </a:r>
          </a:p>
          <a:p>
            <a:pPr lvl="0" algn="ctr">
              <a:spcBef>
                <a:spcPct val="0"/>
              </a:spcBef>
              <a:defRPr/>
            </a:pPr>
            <a:r>
              <a:rPr lang="en-US" sz="2400" dirty="0"/>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NIET, Greater Noida: Cutoff, Placements, Courses, Fees, Admission 2022">
            <a:extLst>
              <a:ext uri="{FF2B5EF4-FFF2-40B4-BE49-F238E27FC236}">
                <a16:creationId xmlns:a16="http://schemas.microsoft.com/office/drawing/2014/main" id="{E2F2B826-B607-13A8-2D99-3240972FF3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C12A69EC-351B-BF8B-C16E-628F68C48088}"/>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33400" y="1200150"/>
            <a:ext cx="8077200" cy="451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0597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BB1FC0B-3A09-4224-9DC2-90299CF67FA3}" type="datetime1">
              <a:rPr lang="en-US" smtClean="0"/>
              <a:pPr/>
              <a:t>28-May-24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dirty="0"/>
          </a:p>
          <a:p>
            <a:pPr algn="ctr">
              <a:spcBef>
                <a:spcPct val="0"/>
              </a:spcBef>
              <a:defRPr/>
            </a:pPr>
            <a:r>
              <a:rPr lang="en-US" sz="2400" dirty="0"/>
              <a:t>Case study for Digital Marketing Strategy(CO1)</a:t>
            </a:r>
          </a:p>
          <a:p>
            <a:pPr lvl="0" algn="ctr">
              <a:spcBef>
                <a:spcPct val="0"/>
              </a:spcBef>
              <a:defRPr/>
            </a:pPr>
            <a:r>
              <a:rPr lang="en-US" sz="2400" dirty="0"/>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NIET, Greater Noida: Cutoff, Placements, Courses, Fees, Admission 2022">
            <a:extLst>
              <a:ext uri="{FF2B5EF4-FFF2-40B4-BE49-F238E27FC236}">
                <a16:creationId xmlns:a16="http://schemas.microsoft.com/office/drawing/2014/main" id="{E2F2B826-B607-13A8-2D99-3240972FF3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C2FADFA3-2093-314D-4617-4C0BD9675BCF}"/>
              </a:ext>
            </a:extLst>
          </p:cNvPr>
          <p:cNvSpPr>
            <a:spLocks noGrp="1"/>
          </p:cNvSpPr>
          <p:nvPr>
            <p:ph idx="1"/>
          </p:nvPr>
        </p:nvSpPr>
        <p:spPr/>
        <p:txBody>
          <a:bodyPr>
            <a:normAutofit/>
          </a:bodyPr>
          <a:lstStyle/>
          <a:p>
            <a:pPr algn="just"/>
            <a:r>
              <a:rPr lang="en-US" sz="2400" b="0" i="0" dirty="0">
                <a:solidFill>
                  <a:srgbClr val="001E41"/>
                </a:solidFill>
                <a:effectLst/>
                <a:latin typeface="Times New Roman" panose="02020603050405020304" pitchFamily="18" charset="0"/>
                <a:cs typeface="Times New Roman" panose="02020603050405020304" pitchFamily="18" charset="0"/>
              </a:rPr>
              <a:t>Lay’s is a potato chips company. It is an offshoot of the PepsiCo holding. </a:t>
            </a:r>
          </a:p>
          <a:p>
            <a:pPr algn="just"/>
            <a:r>
              <a:rPr lang="en-US" sz="2400" b="0" i="0" dirty="0">
                <a:solidFill>
                  <a:srgbClr val="001E41"/>
                </a:solidFill>
                <a:effectLst/>
                <a:latin typeface="Times New Roman" panose="02020603050405020304" pitchFamily="18" charset="0"/>
                <a:cs typeface="Times New Roman" panose="02020603050405020304" pitchFamily="18" charset="0"/>
              </a:rPr>
              <a:t>The essence of the unique #SmileDekeDekho ad campaign was a simple smile. </a:t>
            </a:r>
          </a:p>
          <a:p>
            <a:pPr algn="just"/>
            <a:r>
              <a:rPr lang="en-US" sz="2400" b="0" i="0" dirty="0">
                <a:solidFill>
                  <a:srgbClr val="001E41"/>
                </a:solidFill>
                <a:effectLst/>
                <a:latin typeface="Times New Roman" panose="02020603050405020304" pitchFamily="18" charset="0"/>
                <a:cs typeface="Times New Roman" panose="02020603050405020304" pitchFamily="18" charset="0"/>
              </a:rPr>
              <a:t>350 influential and popular personalities from all over the world were selected to promote the company. </a:t>
            </a:r>
          </a:p>
          <a:p>
            <a:pPr algn="just"/>
            <a:r>
              <a:rPr lang="en-US" sz="2400" b="0" i="0" dirty="0">
                <a:solidFill>
                  <a:srgbClr val="001E41"/>
                </a:solidFill>
                <a:effectLst/>
                <a:latin typeface="Times New Roman" panose="02020603050405020304" pitchFamily="18" charset="0"/>
                <a:cs typeface="Times New Roman" panose="02020603050405020304" pitchFamily="18" charset="0"/>
              </a:rPr>
              <a:t>They became the brand ambassadors and the faces of the advertising campaign.</a:t>
            </a:r>
            <a:br>
              <a:rPr lang="en-US" sz="2400" dirty="0">
                <a:latin typeface="Times New Roman" panose="02020603050405020304" pitchFamily="18" charset="0"/>
                <a:cs typeface="Times New Roman" panose="02020603050405020304" pitchFamily="18" charset="0"/>
              </a:rPr>
            </a:b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10120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826221B-BF36-47CE-A5D8-AF99036C8FE1}" type="datetime1">
              <a:rPr lang="en-US" smtClean="0"/>
              <a:pPr/>
              <a:t>28-May-24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dirty="0"/>
          </a:p>
          <a:p>
            <a:pPr algn="ctr">
              <a:spcBef>
                <a:spcPct val="0"/>
              </a:spcBef>
              <a:defRPr/>
            </a:pPr>
            <a:r>
              <a:rPr lang="en-US" sz="2400" dirty="0"/>
              <a:t>Case study for Digital Marketing Strategy(CO1)</a:t>
            </a:r>
          </a:p>
          <a:p>
            <a:pPr lvl="0" algn="ctr">
              <a:spcBef>
                <a:spcPct val="0"/>
              </a:spcBef>
              <a:defRPr/>
            </a:pPr>
            <a:r>
              <a:rPr lang="en-US" sz="2400" dirty="0"/>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NIET, Greater Noida: Cutoff, Placements, Courses, Fees, Admission 2022">
            <a:extLst>
              <a:ext uri="{FF2B5EF4-FFF2-40B4-BE49-F238E27FC236}">
                <a16:creationId xmlns:a16="http://schemas.microsoft.com/office/drawing/2014/main" id="{E2F2B826-B607-13A8-2D99-3240972FF3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C2FADFA3-2093-314D-4617-4C0BD9675BCF}"/>
              </a:ext>
            </a:extLst>
          </p:cNvPr>
          <p:cNvSpPr>
            <a:spLocks noGrp="1"/>
          </p:cNvSpPr>
          <p:nvPr>
            <p:ph idx="1"/>
          </p:nvPr>
        </p:nvSpPr>
        <p:spPr>
          <a:xfrm>
            <a:off x="457201" y="914402"/>
            <a:ext cx="8534400" cy="5211762"/>
          </a:xfrm>
        </p:spPr>
        <p:txBody>
          <a:bodyPr>
            <a:normAutofit/>
          </a:bodyPr>
          <a:lstStyle/>
          <a:p>
            <a:pPr marL="0" indent="0" algn="just">
              <a:lnSpc>
                <a:spcPct val="150000"/>
              </a:lnSpc>
              <a:buNone/>
            </a:pPr>
            <a:r>
              <a:rPr lang="en-US" sz="2000" dirty="0">
                <a:solidFill>
                  <a:srgbClr val="001E41"/>
                </a:solidFill>
                <a:latin typeface="Times New Roman" panose="02020603050405020304" pitchFamily="18" charset="0"/>
                <a:cs typeface="Times New Roman" panose="02020603050405020304" pitchFamily="18" charset="0"/>
              </a:rPr>
              <a:t>Why this marketing strategy was successful.</a:t>
            </a:r>
          </a:p>
          <a:p>
            <a:pPr marL="0" indent="0" algn="just">
              <a:lnSpc>
                <a:spcPct val="150000"/>
              </a:lnSpc>
              <a:buNone/>
            </a:pPr>
            <a:r>
              <a:rPr lang="en-US" sz="2000" dirty="0">
                <a:solidFill>
                  <a:srgbClr val="001E41"/>
                </a:solidFill>
                <a:latin typeface="Times New Roman" panose="02020603050405020304" pitchFamily="18" charset="0"/>
                <a:cs typeface="Times New Roman" panose="02020603050405020304" pitchFamily="18" charset="0"/>
              </a:rPr>
              <a:t>Snapchat and Instagram users took photos with a packet of chips and thus attracted new customers. </a:t>
            </a:r>
          </a:p>
          <a:p>
            <a:pPr marL="0" indent="0" algn="just">
              <a:lnSpc>
                <a:spcPct val="150000"/>
              </a:lnSpc>
              <a:buNone/>
            </a:pPr>
            <a:r>
              <a:rPr lang="en-US" sz="2000" dirty="0">
                <a:solidFill>
                  <a:srgbClr val="001E41"/>
                </a:solidFill>
                <a:latin typeface="Times New Roman" panose="02020603050405020304" pitchFamily="18" charset="0"/>
                <a:cs typeface="Times New Roman" panose="02020603050405020304" pitchFamily="18" charset="0"/>
              </a:rPr>
              <a:t>Good mood after purchase. </a:t>
            </a:r>
          </a:p>
          <a:p>
            <a:pPr marL="0" indent="0" algn="just">
              <a:lnSpc>
                <a:spcPct val="150000"/>
              </a:lnSpc>
              <a:buNone/>
            </a:pPr>
            <a:r>
              <a:rPr lang="en-US" sz="2000" dirty="0">
                <a:solidFill>
                  <a:srgbClr val="001E41"/>
                </a:solidFill>
                <a:latin typeface="Times New Roman" panose="02020603050405020304" pitchFamily="18" charset="0"/>
                <a:cs typeface="Times New Roman" panose="02020603050405020304" pitchFamily="18" charset="0"/>
              </a:rPr>
              <a:t>A pack of chips was associated with a smile and a positive mood for consumers.</a:t>
            </a:r>
            <a:br>
              <a:rPr lang="en-US" sz="2400" dirty="0">
                <a:solidFill>
                  <a:srgbClr val="001E41"/>
                </a:solidFill>
                <a:latin typeface="Times New Roman" panose="02020603050405020304" pitchFamily="18" charset="0"/>
                <a:cs typeface="Times New Roman" panose="02020603050405020304" pitchFamily="18" charset="0"/>
              </a:rPr>
            </a:br>
            <a:endParaRPr lang="en-IN" sz="2400" dirty="0">
              <a:solidFill>
                <a:srgbClr val="001E4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66869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1"/>
            <a:ext cx="8305800" cy="5333999"/>
          </a:xfrm>
        </p:spPr>
        <p:txBody>
          <a:bodyPr>
            <a:noAutofit/>
          </a:bodyPr>
          <a:lstStyle/>
          <a:p>
            <a:pPr marL="0" indent="0">
              <a:buNone/>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1.   This is the process of marketing accomplished or facilitated through the application of electronic devices, appliances, tools, techniques, technologies and or systems:</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14300" indent="0">
              <a:buNone/>
            </a:pPr>
            <a:r>
              <a:rPr lang="en-US" sz="200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A. </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Direct Marketing</a:t>
            </a:r>
            <a:b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B. Interactive marketing</a:t>
            </a:r>
            <a:b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 Electronic marketing</a:t>
            </a:r>
            <a:b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 Internet marketing</a:t>
            </a:r>
          </a:p>
          <a:p>
            <a:pPr marL="114300" indent="0">
              <a:buNone/>
            </a:pPr>
            <a:r>
              <a:rPr lang="en-US" sz="2000" b="0" i="0" dirty="0">
                <a:solidFill>
                  <a:srgbClr val="001E41"/>
                </a:solidFill>
                <a:effectLst/>
                <a:latin typeface="Times New Roman" panose="02020603050405020304" pitchFamily="18" charset="0"/>
                <a:cs typeface="Times New Roman" panose="02020603050405020304" pitchFamily="18" charset="0"/>
              </a:rPr>
              <a:t>2. Marketing strategy contains the steps you need to take towards achieving your goals. (</a:t>
            </a:r>
            <a:r>
              <a:rPr lang="en-US" sz="2000" b="1" i="0" dirty="0">
                <a:solidFill>
                  <a:srgbClr val="001E41"/>
                </a:solidFill>
                <a:effectLst/>
                <a:latin typeface="Times New Roman" panose="02020603050405020304" pitchFamily="18" charset="0"/>
                <a:cs typeface="Times New Roman" panose="02020603050405020304" pitchFamily="18" charset="0"/>
              </a:rPr>
              <a:t>True</a:t>
            </a:r>
            <a:r>
              <a:rPr lang="en-US" sz="2000" b="0" i="0" dirty="0">
                <a:solidFill>
                  <a:srgbClr val="001E41"/>
                </a:solidFill>
                <a:effectLst/>
                <a:latin typeface="Times New Roman" panose="02020603050405020304" pitchFamily="18" charset="0"/>
                <a:cs typeface="Times New Roman" panose="02020603050405020304" pitchFamily="18" charset="0"/>
              </a:rPr>
              <a:t>/False)</a:t>
            </a:r>
            <a:endParaRPr lang="en-US" sz="2000" dirty="0">
              <a:solidFill>
                <a:srgbClr val="001E41"/>
              </a:solidFill>
              <a:latin typeface="Times New Roman" panose="02020603050405020304" pitchFamily="18" charset="0"/>
              <a:cs typeface="Times New Roman" panose="02020603050405020304" pitchFamily="18" charset="0"/>
            </a:endParaRPr>
          </a:p>
          <a:p>
            <a:pPr marL="114300" indent="0">
              <a:buNone/>
            </a:pPr>
            <a:r>
              <a:rPr lang="en-US" sz="2000" dirty="0">
                <a:solidFill>
                  <a:srgbClr val="001E41"/>
                </a:solidFill>
                <a:latin typeface="Times New Roman" panose="02020603050405020304" pitchFamily="18" charset="0"/>
                <a:cs typeface="Times New Roman" panose="02020603050405020304" pitchFamily="18" charset="0"/>
              </a:rPr>
              <a:t>3. _______ </a:t>
            </a:r>
            <a:r>
              <a:rPr lang="en-US" sz="2000" b="0" i="0" dirty="0">
                <a:solidFill>
                  <a:srgbClr val="001E41"/>
                </a:solidFill>
                <a:effectLst/>
                <a:latin typeface="Times New Roman" panose="02020603050405020304" pitchFamily="18" charset="0"/>
                <a:cs typeface="Times New Roman" panose="02020603050405020304" pitchFamily="18" charset="0"/>
              </a:rPr>
              <a:t>is a good opportunity to promote a product or service on social network.</a:t>
            </a:r>
          </a:p>
          <a:p>
            <a:pPr marL="114300" indent="0">
              <a:buNone/>
            </a:pPr>
            <a:r>
              <a:rPr lang="en-US" sz="2000" dirty="0">
                <a:solidFill>
                  <a:srgbClr val="001E41"/>
                </a:solidFill>
                <a:latin typeface="Times New Roman" panose="02020603050405020304" pitchFamily="18" charset="0"/>
                <a:ea typeface="Times New Roman" panose="02020603050405020304" pitchFamily="18" charset="0"/>
                <a:cs typeface="Times New Roman" panose="02020603050405020304" pitchFamily="18" charset="0"/>
              </a:rPr>
              <a:t>4. </a:t>
            </a:r>
            <a:r>
              <a:rPr lang="en-US" sz="2000" dirty="0">
                <a:solidFill>
                  <a:srgbClr val="001E41"/>
                </a:solidFill>
                <a:latin typeface="Times New Roman" panose="02020603050405020304" pitchFamily="18" charset="0"/>
                <a:cs typeface="Times New Roman" panose="02020603050405020304" pitchFamily="18" charset="0"/>
              </a:rPr>
              <a:t>Marketing ________ are a set of tools for successfully implementing a marketing strategy</a:t>
            </a:r>
            <a:br>
              <a:rPr lang="en-US" sz="2000" dirty="0">
                <a:solidFill>
                  <a:srgbClr val="001E41"/>
                </a:solidFill>
                <a:latin typeface="Times New Roman" panose="02020603050405020304" pitchFamily="18" charset="0"/>
                <a:cs typeface="Times New Roman" panose="02020603050405020304" pitchFamily="18" charset="0"/>
              </a:rPr>
            </a:br>
            <a:endParaRPr lang="en-IN" sz="2000" dirty="0">
              <a:solidFill>
                <a:srgbClr val="001E41"/>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EDA6AF72-4D93-4FE3-82F5-5354519825E6}" type="datetime1">
              <a:rPr lang="en-US" smtClean="0"/>
              <a:pPr/>
              <a:t>28-May-24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68</a:t>
            </a:fld>
            <a:endParaRPr lang="en-US"/>
          </a:p>
        </p:txBody>
      </p:sp>
      <p:sp>
        <p:nvSpPr>
          <p:cNvPr id="7" name="Title 1"/>
          <p:cNvSpPr txBox="1">
            <a:spLocks/>
          </p:cNvSpPr>
          <p:nvPr/>
        </p:nvSpPr>
        <p:spPr>
          <a:xfrm>
            <a:off x="1295400" y="1"/>
            <a:ext cx="7696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dirty="0"/>
          </a:p>
          <a:p>
            <a:pPr algn="ctr">
              <a:spcBef>
                <a:spcPct val="0"/>
              </a:spcBef>
              <a:defRPr/>
            </a:pPr>
            <a:r>
              <a:rPr lang="en-US" sz="2400" dirty="0"/>
              <a:t>Daily Quiz </a:t>
            </a:r>
          </a:p>
          <a:p>
            <a:pPr lvl="0" algn="ctr">
              <a:spcBef>
                <a:spcPct val="0"/>
              </a:spcBef>
              <a:defRPr/>
            </a:pPr>
            <a:r>
              <a:rPr lang="en-US" sz="2400" dirty="0"/>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NIET, Greater Noida: Cutoff, Placements, Courses, Fees, Admission 2022">
            <a:extLst>
              <a:ext uri="{FF2B5EF4-FFF2-40B4-BE49-F238E27FC236}">
                <a16:creationId xmlns:a16="http://schemas.microsoft.com/office/drawing/2014/main" id="{81A7C967-D363-3FC8-9176-3D8E806C1D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44533" y="61799"/>
            <a:ext cx="7388484"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t>Noida Institute of Engineering and Technology, Greater Noida</a:t>
            </a:r>
          </a:p>
        </p:txBody>
      </p:sp>
      <p:sp>
        <p:nvSpPr>
          <p:cNvPr id="3" name="Subtitle 2"/>
          <p:cNvSpPr>
            <a:spLocks noGrp="1"/>
          </p:cNvSpPr>
          <p:nvPr>
            <p:ph type="subTitle" idx="1"/>
          </p:nvPr>
        </p:nvSpPr>
        <p:spPr>
          <a:xfrm>
            <a:off x="1171963" y="2992093"/>
            <a:ext cx="5200650" cy="1371600"/>
          </a:xfrm>
        </p:spPr>
        <p:style>
          <a:lnRef idx="2">
            <a:schemeClr val="accent5"/>
          </a:lnRef>
          <a:fillRef idx="1">
            <a:schemeClr val="lt1"/>
          </a:fillRef>
          <a:effectRef idx="0">
            <a:schemeClr val="accent5"/>
          </a:effectRef>
          <a:fontRef idx="minor">
            <a:schemeClr val="dk1"/>
          </a:fontRef>
        </p:style>
        <p:txBody>
          <a:bodyPr>
            <a:normAutofit/>
          </a:bodyPr>
          <a:lstStyle/>
          <a:p>
            <a:r>
              <a:rPr lang="en-US" sz="2400" b="1" dirty="0">
                <a:solidFill>
                  <a:schemeClr val="tx1"/>
                </a:solidFill>
                <a:latin typeface="Times New Roman" panose="02020603050405020304" pitchFamily="18" charset="0"/>
                <a:cs typeface="Times New Roman" panose="02020603050405020304" pitchFamily="18" charset="0"/>
              </a:rPr>
              <a:t>Marketing Mix and Integrated Marketing Mix</a:t>
            </a:r>
          </a:p>
        </p:txBody>
      </p:sp>
      <p:pic>
        <p:nvPicPr>
          <p:cNvPr id="11" name="Picture 4" descr="C:\Users\Manks\Downloads\speak.png"/>
          <p:cNvPicPr>
            <a:picLocks noChangeAspect="1" noChangeArrowheads="1"/>
          </p:cNvPicPr>
          <p:nvPr/>
        </p:nvPicPr>
        <p:blipFill>
          <a:blip r:embed="rId3" cstate="print"/>
          <a:srcRect/>
          <a:stretch>
            <a:fillRect/>
          </a:stretch>
        </p:blipFill>
        <p:spPr bwMode="auto">
          <a:xfrm>
            <a:off x="7134064" y="1785470"/>
            <a:ext cx="1733872" cy="2311829"/>
          </a:xfrm>
          <a:prstGeom prst="rect">
            <a:avLst/>
          </a:prstGeom>
          <a:noFill/>
        </p:spPr>
      </p:pic>
      <p:sp>
        <p:nvSpPr>
          <p:cNvPr id="12" name="Subtitle 2"/>
          <p:cNvSpPr txBox="1">
            <a:spLocks/>
          </p:cNvSpPr>
          <p:nvPr/>
        </p:nvSpPr>
        <p:spPr>
          <a:xfrm>
            <a:off x="1331640" y="1432102"/>
            <a:ext cx="5200650" cy="749745"/>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p>
            <a:pPr algn="ctr">
              <a:spcBef>
                <a:spcPct val="20000"/>
              </a:spcBef>
              <a:defRPr/>
            </a:pPr>
            <a:r>
              <a:rPr lang="en-US" sz="2800" dirty="0">
                <a:solidFill>
                  <a:prstClr val="black"/>
                </a:solidFill>
                <a:latin typeface="Times New Roman" panose="02020603050405020304" pitchFamily="18" charset="0"/>
                <a:cs typeface="Times New Roman" panose="02020603050405020304" pitchFamily="18" charset="0"/>
              </a:rPr>
              <a:t>(Unit –I) </a:t>
            </a:r>
            <a:r>
              <a:rPr lang="en-US" sz="2800" dirty="0">
                <a:solidFill>
                  <a:prstClr val="black"/>
                </a:solidFill>
                <a:latin typeface="Calibri"/>
              </a:rPr>
              <a:t>Topic 5</a:t>
            </a:r>
          </a:p>
        </p:txBody>
      </p:sp>
      <p:pic>
        <p:nvPicPr>
          <p:cNvPr id="5" name="Picture 4">
            <a:extLst>
              <a:ext uri="{FF2B5EF4-FFF2-40B4-BE49-F238E27FC236}">
                <a16:creationId xmlns:a16="http://schemas.microsoft.com/office/drawing/2014/main" id="{8B12F7A1-FB58-40CF-A570-A21F658D05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3" y="0"/>
            <a:ext cx="1733550" cy="906463"/>
          </a:xfrm>
          <a:prstGeom prst="rect">
            <a:avLst/>
          </a:prstGeom>
        </p:spPr>
      </p:pic>
      <p:sp>
        <p:nvSpPr>
          <p:cNvPr id="4" name="Date Placeholder 3">
            <a:extLst>
              <a:ext uri="{FF2B5EF4-FFF2-40B4-BE49-F238E27FC236}">
                <a16:creationId xmlns:a16="http://schemas.microsoft.com/office/drawing/2014/main" id="{7AA2AECE-2A13-75B2-6242-9A5A99715D27}"/>
              </a:ext>
            </a:extLst>
          </p:cNvPr>
          <p:cNvSpPr>
            <a:spLocks noGrp="1"/>
          </p:cNvSpPr>
          <p:nvPr>
            <p:ph type="dt" sz="half" idx="10"/>
          </p:nvPr>
        </p:nvSpPr>
        <p:spPr/>
        <p:txBody>
          <a:bodyPr/>
          <a:lstStyle/>
          <a:p>
            <a:fld id="{338DD12F-EFF9-4E95-A0F9-33B29C4F8615}" type="datetime1">
              <a:rPr lang="en-US" smtClean="0"/>
              <a:pPr/>
              <a:t>28-May-24</a:t>
            </a:fld>
            <a:endParaRPr lang="en-US"/>
          </a:p>
        </p:txBody>
      </p:sp>
      <p:sp>
        <p:nvSpPr>
          <p:cNvPr id="6" name="Footer Placeholder 5">
            <a:extLst>
              <a:ext uri="{FF2B5EF4-FFF2-40B4-BE49-F238E27FC236}">
                <a16:creationId xmlns:a16="http://schemas.microsoft.com/office/drawing/2014/main" id="{1359E214-FED2-470E-1774-D01758DB0900}"/>
              </a:ext>
            </a:extLst>
          </p:cNvPr>
          <p:cNvSpPr>
            <a:spLocks noGrp="1"/>
          </p:cNvSpPr>
          <p:nvPr>
            <p:ph type="ftr" sz="quarter" idx="11"/>
          </p:nvPr>
        </p:nvSpPr>
        <p:spPr/>
        <p:txBody>
          <a:bodyPr/>
          <a:lstStyle/>
          <a:p>
            <a:r>
              <a:rPr lang="en-US"/>
              <a:t>Preeti Singh             Digital Marketing               Unit 1</a:t>
            </a:r>
            <a:endParaRPr lang="en-US" dirty="0"/>
          </a:p>
        </p:txBody>
      </p:sp>
      <p:sp>
        <p:nvSpPr>
          <p:cNvPr id="7" name="Slide Number Placeholder 6">
            <a:extLst>
              <a:ext uri="{FF2B5EF4-FFF2-40B4-BE49-F238E27FC236}">
                <a16:creationId xmlns:a16="http://schemas.microsoft.com/office/drawing/2014/main" id="{A4966638-786E-DF5D-BF6B-32001DB4638C}"/>
              </a:ext>
            </a:extLst>
          </p:cNvPr>
          <p:cNvSpPr>
            <a:spLocks noGrp="1"/>
          </p:cNvSpPr>
          <p:nvPr>
            <p:ph type="sldNum" sz="quarter" idx="12"/>
          </p:nvPr>
        </p:nvSpPr>
        <p:spPr/>
        <p:txBody>
          <a:bodyPr/>
          <a:lstStyle/>
          <a:p>
            <a:fld id="{B6F15528-21DE-4FAA-801E-634DDDAF4B2B}" type="slidenum">
              <a:rPr lang="en-US" smtClean="0"/>
              <a:pPr/>
              <a:t>69</a:t>
            </a:fld>
            <a:endParaRPr lang="en-US"/>
          </a:p>
        </p:txBody>
      </p:sp>
    </p:spTree>
    <p:extLst>
      <p:ext uri="{BB962C8B-B14F-4D97-AF65-F5344CB8AC3E}">
        <p14:creationId xmlns:p14="http://schemas.microsoft.com/office/powerpoint/2010/main" val="2394614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28938F3-92DB-4B07-A71E-22EC45E69A64}" type="datetime1">
              <a:rPr lang="en-US" smtClean="0"/>
              <a:pPr/>
              <a:t>28-May-24</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noProof="0" dirty="0"/>
              <a:t>Syllabus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9" name="Picture 2" descr="NIET, Greater Noida: Cutoff, Placements, Courses, Fees, Admissio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90650" cy="817163"/>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p:cNvSpPr>
            <a:spLocks noChangeArrowheads="1"/>
          </p:cNvSpPr>
          <p:nvPr/>
        </p:nvSpPr>
        <p:spPr bwMode="auto">
          <a:xfrm>
            <a:off x="1176338" y="34067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en-US" sz="1200" b="0" i="0" u="none" strike="noStrike" cap="none" normalizeH="0" baseline="0">
                <a:ln>
                  <a:noFill/>
                </a:ln>
                <a:solidFill>
                  <a:schemeClr val="tx1"/>
                </a:solidFill>
                <a:effectLst/>
                <a:latin typeface="Arial" pitchFamily="34" charset="0"/>
                <a:ea typeface="Times New Roman" pitchFamily="18" charset="0"/>
                <a:cs typeface="Arial" pitchFamily="34" charset="0"/>
              </a:rPr>
            </a:br>
            <a:endParaRPr kumimoji="0" lang="en-US" sz="1800" b="0" i="0" u="none" strike="noStrike" cap="none" normalizeH="0" baseline="0">
              <a:ln>
                <a:noFill/>
              </a:ln>
              <a:solidFill>
                <a:schemeClr val="tx1"/>
              </a:solidFill>
              <a:effectLst/>
              <a:latin typeface="Arial" pitchFamily="34" charset="0"/>
              <a:cs typeface="Arial" pitchFamily="34" charset="0"/>
            </a:endParaRPr>
          </a:p>
        </p:txBody>
      </p:sp>
      <p:pic>
        <p:nvPicPr>
          <p:cNvPr id="11" name="Picture 10">
            <a:extLst>
              <a:ext uri="{FF2B5EF4-FFF2-40B4-BE49-F238E27FC236}">
                <a16:creationId xmlns:a16="http://schemas.microsoft.com/office/drawing/2014/main" id="{EB1DCB6F-F413-3809-F53F-95BE23B9876A}"/>
              </a:ext>
            </a:extLst>
          </p:cNvPr>
          <p:cNvPicPr>
            <a:picLocks noChangeAspect="1"/>
          </p:cNvPicPr>
          <p:nvPr/>
        </p:nvPicPr>
        <p:blipFill rotWithShape="1">
          <a:blip r:embed="rId4"/>
          <a:srcRect l="25833" t="27778" r="26667" b="7037"/>
          <a:stretch/>
        </p:blipFill>
        <p:spPr>
          <a:xfrm>
            <a:off x="685800" y="925114"/>
            <a:ext cx="8001000" cy="5323284"/>
          </a:xfrm>
          <a:prstGeom prst="rect">
            <a:avLst/>
          </a:prstGeom>
        </p:spPr>
      </p:pic>
    </p:spTree>
    <p:extLst>
      <p:ext uri="{BB962C8B-B14F-4D97-AF65-F5344CB8AC3E}">
        <p14:creationId xmlns:p14="http://schemas.microsoft.com/office/powerpoint/2010/main" val="37434261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105400"/>
          </a:xfrm>
        </p:spPr>
        <p:txBody>
          <a:bodyPr>
            <a:normAutofit/>
          </a:bodyPr>
          <a:lstStyle/>
          <a:p>
            <a:pPr algn="just">
              <a:lnSpc>
                <a:spcPct val="150000"/>
              </a:lnSpc>
              <a:buNone/>
            </a:pPr>
            <a:r>
              <a:rPr lang="en-US" sz="2000" dirty="0">
                <a:latin typeface="Times New Roman" panose="02020603050405020304" pitchFamily="18" charset="0"/>
                <a:cs typeface="Times New Roman" panose="02020603050405020304" pitchFamily="18" charset="0"/>
              </a:rPr>
              <a:t>     </a:t>
            </a:r>
            <a:r>
              <a:rPr lang="en-US" sz="2000" i="0" dirty="0">
                <a:solidFill>
                  <a:srgbClr val="202124"/>
                </a:solidFill>
                <a:effectLst/>
                <a:latin typeface="Times New Roman" panose="02020603050405020304" pitchFamily="18" charset="0"/>
                <a:cs typeface="Times New Roman" panose="02020603050405020304" pitchFamily="18" charset="0"/>
              </a:rPr>
              <a:t>A marketing strategy refers to a business's overall game plan for reaching prospective consumers and turning them into customers of their products or services. A marketing strategy contains the company's value proposition, key brand messaging, data on target customer demographics, and other high-level elements.</a:t>
            </a:r>
            <a:endParaRPr lang="en-US" sz="20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907CF13D-9277-47C6-949A-75CA0BCDA359}" type="datetime1">
              <a:rPr lang="en-US" smtClean="0"/>
              <a:pPr/>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Recap</a:t>
            </a:r>
            <a:endParaRPr kumimoji="0" lang="en-US" sz="240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NIET, Greater Noida: Cutoff, Placements, Courses, Fees, Admission 2022">
            <a:extLst>
              <a:ext uri="{FF2B5EF4-FFF2-40B4-BE49-F238E27FC236}">
                <a16:creationId xmlns:a16="http://schemas.microsoft.com/office/drawing/2014/main" id="{EA17D6DE-EE1B-8BC2-61B5-3C9C3E4338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8530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105400"/>
          </a:xfrm>
        </p:spPr>
        <p:txBody>
          <a:bodyPr>
            <a:normAutofit/>
          </a:bodyPr>
          <a:lstStyle/>
          <a:p>
            <a:pPr algn="just">
              <a:lnSpc>
                <a:spcPct val="150000"/>
              </a:lnSpc>
              <a:buNone/>
            </a:pPr>
            <a:r>
              <a:rPr lang="en-US"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1.  To make the students aware of the Online marketing mix</a:t>
            </a:r>
          </a:p>
          <a:p>
            <a:pPr algn="just">
              <a:lnSpc>
                <a:spcPct val="150000"/>
              </a:lnSpc>
              <a:buNone/>
            </a:pPr>
            <a:r>
              <a:rPr lang="en-US" sz="2400" dirty="0">
                <a:latin typeface="Times New Roman" panose="02020603050405020304" pitchFamily="18" charset="0"/>
                <a:cs typeface="Times New Roman" panose="02020603050405020304" pitchFamily="18" charset="0"/>
              </a:rPr>
              <a:t>2.  To explain the different strategies for Integrated marketing Communication</a:t>
            </a:r>
          </a:p>
        </p:txBody>
      </p:sp>
      <p:sp>
        <p:nvSpPr>
          <p:cNvPr id="4" name="Date Placeholder 3"/>
          <p:cNvSpPr>
            <a:spLocks noGrp="1"/>
          </p:cNvSpPr>
          <p:nvPr>
            <p:ph type="dt" sz="half" idx="10"/>
          </p:nvPr>
        </p:nvSpPr>
        <p:spPr/>
        <p:txBody>
          <a:bodyPr/>
          <a:lstStyle/>
          <a:p>
            <a:fld id="{6AD8CD77-6363-4C0A-9A80-0E1DB405997C}" type="datetime1">
              <a:rPr lang="en-US" smtClean="0"/>
              <a:pPr/>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i="0" u="none" strike="noStrike" kern="1200" cap="none" spc="0" normalizeH="0" baseline="0" noProof="0" dirty="0">
                <a:ln>
                  <a:noFill/>
                </a:ln>
                <a:solidFill>
                  <a:schemeClr val="dk1"/>
                </a:solidFill>
                <a:effectLst/>
                <a:uLnTx/>
                <a:uFillTx/>
                <a:latin typeface="+mn-lt"/>
                <a:ea typeface="+mn-ea"/>
                <a:cs typeface="+mn-cs"/>
              </a:rPr>
              <a:t>Session Objectives</a:t>
            </a:r>
          </a:p>
        </p:txBody>
      </p:sp>
      <p:pic>
        <p:nvPicPr>
          <p:cNvPr id="9" name="Picture 2" descr="NIET, Greater Noida: Cutoff, Placements, Courses, Fees, Admission 2022">
            <a:extLst>
              <a:ext uri="{FF2B5EF4-FFF2-40B4-BE49-F238E27FC236}">
                <a16:creationId xmlns:a16="http://schemas.microsoft.com/office/drawing/2014/main" id="{EA17D6DE-EE1B-8BC2-61B5-3C9C3E4338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15937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DB135EA-7A69-4361-85CD-F4DC1B8641F2}" type="datetime1">
              <a:rPr lang="en-US" smtClean="0"/>
              <a:pPr/>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i="0" u="none" strike="noStrike" kern="1200" cap="none" spc="0" normalizeH="0" baseline="0" noProof="0" dirty="0">
                <a:ln>
                  <a:noFill/>
                </a:ln>
                <a:solidFill>
                  <a:schemeClr val="dk1"/>
                </a:solidFill>
                <a:effectLst/>
                <a:uLnTx/>
                <a:uFillTx/>
                <a:latin typeface="+mn-lt"/>
                <a:ea typeface="+mn-ea"/>
                <a:cs typeface="+mn-cs"/>
              </a:rPr>
              <a:t>Marketing Mix (CO1)</a:t>
            </a:r>
          </a:p>
        </p:txBody>
      </p:sp>
      <p:pic>
        <p:nvPicPr>
          <p:cNvPr id="9" name="Content Placeholder 8"/>
          <p:cNvPicPr>
            <a:picLocks noGrp="1" noChangeAspect="1"/>
          </p:cNvPicPr>
          <p:nvPr>
            <p:ph idx="1"/>
          </p:nvPr>
        </p:nvPicPr>
        <p:blipFill>
          <a:blip r:embed="rId2"/>
          <a:stretch>
            <a:fillRect/>
          </a:stretch>
        </p:blipFill>
        <p:spPr>
          <a:xfrm>
            <a:off x="838200" y="1066800"/>
            <a:ext cx="7848599" cy="5059363"/>
          </a:xfrm>
          <a:prstGeom prst="rect">
            <a:avLst/>
          </a:prstGeom>
        </p:spPr>
      </p:pic>
      <p:pic>
        <p:nvPicPr>
          <p:cNvPr id="10" name="Picture 2" descr="NIET, Greater Noida: Cutoff, Placements, Courses, Fees, Admission 2022">
            <a:extLst>
              <a:ext uri="{FF2B5EF4-FFF2-40B4-BE49-F238E27FC236}">
                <a16:creationId xmlns:a16="http://schemas.microsoft.com/office/drawing/2014/main" id="{4958F8F4-8335-387D-D5B3-54D062B72B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87094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810BD8A-653D-420D-BFD3-22B82FE8FD70}" type="datetime1">
              <a:rPr lang="en-US" smtClean="0"/>
              <a:pPr/>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i="0" u="none" strike="noStrike" kern="1200" cap="none" spc="0" normalizeH="0" baseline="0" noProof="0" dirty="0">
                <a:ln>
                  <a:noFill/>
                </a:ln>
                <a:solidFill>
                  <a:schemeClr val="dk1"/>
                </a:solidFill>
                <a:effectLst/>
                <a:uLnTx/>
                <a:uFillTx/>
                <a:latin typeface="+mn-lt"/>
                <a:ea typeface="+mn-ea"/>
                <a:cs typeface="+mn-cs"/>
              </a:rPr>
              <a:t>Service</a:t>
            </a:r>
            <a:r>
              <a:rPr kumimoji="0" lang="en-US" sz="2400" i="0" u="none" strike="noStrike" kern="1200" cap="none" spc="0" normalizeH="0" noProof="0" dirty="0">
                <a:ln>
                  <a:noFill/>
                </a:ln>
                <a:solidFill>
                  <a:schemeClr val="dk1"/>
                </a:solidFill>
                <a:effectLst/>
                <a:uLnTx/>
                <a:uFillTx/>
                <a:latin typeface="+mn-lt"/>
                <a:ea typeface="+mn-ea"/>
                <a:cs typeface="+mn-cs"/>
              </a:rPr>
              <a:t> Marketing Mix (CO1)</a:t>
            </a:r>
            <a:endParaRPr kumimoji="0" lang="en-US" sz="240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026" name="Picture 2" descr="topic 3.1.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52400" y="914400"/>
            <a:ext cx="8534399" cy="53105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NIET, Greater Noida: Cutoff, Placements, Courses, Fees, Admission 2022">
            <a:extLst>
              <a:ext uri="{FF2B5EF4-FFF2-40B4-BE49-F238E27FC236}">
                <a16:creationId xmlns:a16="http://schemas.microsoft.com/office/drawing/2014/main" id="{D16374AE-25D1-A17F-59F2-2D3A7E9AED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4554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E4BFA40-0CB3-4F53-8671-3B285BD60A60}" type="datetime1">
              <a:rPr lang="en-US" smtClean="0"/>
              <a:pPr/>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Online Marketing Mix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2050" name="Picture 2" descr="E-marketing Mix or Digital marketing mix definition - What is? | Digital  marketing Glossary"/>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7200" y="1219200"/>
            <a:ext cx="8458200" cy="48767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NIET, Greater Noida: Cutoff, Placements, Courses, Fees, Admission 2022">
            <a:extLst>
              <a:ext uri="{FF2B5EF4-FFF2-40B4-BE49-F238E27FC236}">
                <a16:creationId xmlns:a16="http://schemas.microsoft.com/office/drawing/2014/main" id="{33296ACC-1F15-ED9E-8703-A1FFB44B96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1922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B61DB32-0DC3-4AA6-BF7C-58847384E7F4}" type="datetime1">
              <a:rPr lang="en-US" smtClean="0"/>
              <a:pPr/>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Integrated Marketing Communication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3074" name="Picture 2" descr="https://www.walsworth.com/wp-content/uploads/2018/08/integratedmarketing-1.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14400" y="1589881"/>
            <a:ext cx="7772400" cy="412511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NIET, Greater Noida: Cutoff, Placements, Courses, Fees, Admission 2022">
            <a:extLst>
              <a:ext uri="{FF2B5EF4-FFF2-40B4-BE49-F238E27FC236}">
                <a16:creationId xmlns:a16="http://schemas.microsoft.com/office/drawing/2014/main" id="{4CC44C66-FF70-F544-68BB-2C07D39D32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0571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5410" y="1066799"/>
            <a:ext cx="8229600" cy="5099049"/>
          </a:xfrm>
        </p:spPr>
        <p:txBody>
          <a:bodyPr>
            <a:normAutofit/>
          </a:bodyPr>
          <a:lstStyle/>
          <a:p>
            <a:pPr marL="355600">
              <a:lnSpc>
                <a:spcPct val="150000"/>
              </a:lnSpc>
              <a:spcBef>
                <a:spcPts val="755"/>
              </a:spcBef>
              <a:buAutoNum type="arabicPeriod"/>
              <a:tabLst>
                <a:tab pos="469265" algn="l"/>
                <a:tab pos="469900" algn="l"/>
              </a:tabLst>
            </a:pPr>
            <a:r>
              <a:rPr lang="en-US" sz="2000" dirty="0">
                <a:latin typeface="Times New Roman" panose="02020603050405020304" pitchFamily="18" charset="0"/>
                <a:cs typeface="Times New Roman" panose="02020603050405020304" pitchFamily="18" charset="0"/>
              </a:rPr>
              <a:t>Marketing Mix refers to _________.</a:t>
            </a:r>
          </a:p>
          <a:p>
            <a:pPr marL="355600">
              <a:lnSpc>
                <a:spcPct val="150000"/>
              </a:lnSpc>
              <a:spcBef>
                <a:spcPts val="755"/>
              </a:spcBef>
              <a:buAutoNum type="arabicPeriod"/>
              <a:tabLst>
                <a:tab pos="469265" algn="l"/>
                <a:tab pos="469900" algn="l"/>
              </a:tabLst>
            </a:pPr>
            <a:r>
              <a:rPr lang="en-US" sz="2000" dirty="0">
                <a:latin typeface="Times New Roman" panose="02020603050405020304" pitchFamily="18" charset="0"/>
                <a:cs typeface="Times New Roman" panose="02020603050405020304" pitchFamily="18" charset="0"/>
              </a:rPr>
              <a:t>3 additional P’s of Service marketing are _______.</a:t>
            </a:r>
          </a:p>
          <a:p>
            <a:pPr marL="355600">
              <a:lnSpc>
                <a:spcPct val="150000"/>
              </a:lnSpc>
              <a:spcBef>
                <a:spcPts val="755"/>
              </a:spcBef>
              <a:buAutoNum type="arabicPeriod"/>
              <a:tabLst>
                <a:tab pos="469265" algn="l"/>
                <a:tab pos="469900" algn="l"/>
              </a:tabLst>
            </a:pPr>
            <a:r>
              <a:rPr lang="en-US" sz="2000" dirty="0">
                <a:latin typeface="Times New Roman" panose="02020603050405020304" pitchFamily="18" charset="0"/>
                <a:cs typeface="Times New Roman" panose="02020603050405020304" pitchFamily="18" charset="0"/>
              </a:rPr>
              <a:t>_________________is an approach used by organizations to brand and coordinate their communication efforts.</a:t>
            </a:r>
          </a:p>
          <a:p>
            <a:pPr algn="just">
              <a:lnSpc>
                <a:spcPct val="150000"/>
              </a:lnSpc>
              <a:buNone/>
            </a:pPr>
            <a:r>
              <a:rPr lang="en-US" sz="2000" dirty="0">
                <a:latin typeface="Times New Roman" panose="02020603050405020304" pitchFamily="18" charset="0"/>
                <a:cs typeface="Times New Roman" panose="02020603050405020304" pitchFamily="18" charset="0"/>
              </a:rPr>
              <a:t>4. ________ refers to the tangible and intangible elements that comprise the environment in which services are delivered.</a:t>
            </a:r>
          </a:p>
          <a:p>
            <a:pPr>
              <a:lnSpc>
                <a:spcPct val="150000"/>
              </a:lnSpc>
              <a:buNone/>
            </a:pPr>
            <a:r>
              <a:rPr lang="en-US" sz="1800" dirty="0"/>
              <a:t>5. </a:t>
            </a:r>
            <a:r>
              <a:rPr lang="en-US" sz="2000" dirty="0">
                <a:latin typeface="Times New Roman" panose="02020603050405020304" pitchFamily="18" charset="0"/>
                <a:cs typeface="Times New Roman" panose="02020603050405020304" pitchFamily="18" charset="0"/>
              </a:rPr>
              <a:t>Customer satisfaction for services consumption is based upon the quality of interactions with the personnel who provide the service. (True/False)</a:t>
            </a:r>
          </a:p>
          <a:p>
            <a:pPr>
              <a:buNone/>
            </a:pPr>
            <a:endParaRPr lang="en-US" sz="1800" dirty="0"/>
          </a:p>
          <a:p>
            <a:pPr>
              <a:buNone/>
            </a:pPr>
            <a:endParaRPr lang="en-US" sz="1800" dirty="0"/>
          </a:p>
          <a:p>
            <a:pPr>
              <a:buNone/>
            </a:pPr>
            <a:endParaRPr lang="en-US" sz="1800" dirty="0"/>
          </a:p>
          <a:p>
            <a:pPr>
              <a:buNone/>
            </a:pPr>
            <a:endParaRPr lang="en-US" dirty="0"/>
          </a:p>
        </p:txBody>
      </p:sp>
      <p:sp>
        <p:nvSpPr>
          <p:cNvPr id="4" name="Date Placeholder 3"/>
          <p:cNvSpPr>
            <a:spLocks noGrp="1"/>
          </p:cNvSpPr>
          <p:nvPr>
            <p:ph type="dt" sz="half" idx="10"/>
          </p:nvPr>
        </p:nvSpPr>
        <p:spPr/>
        <p:txBody>
          <a:bodyPr/>
          <a:lstStyle/>
          <a:p>
            <a:fld id="{FB769ED5-EE0F-4B7B-A5A8-3C0908E40FBC}" type="datetime1">
              <a:rPr lang="en-US" smtClean="0"/>
              <a:pPr/>
              <a:t>28-May-24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76</a:t>
            </a:fld>
            <a:endParaRPr lang="en-US"/>
          </a:p>
        </p:txBody>
      </p:sp>
      <p:sp>
        <p:nvSpPr>
          <p:cNvPr id="7" name="Title 1"/>
          <p:cNvSpPr txBox="1">
            <a:spLocks/>
          </p:cNvSpPr>
          <p:nvPr/>
        </p:nvSpPr>
        <p:spPr>
          <a:xfrm>
            <a:off x="1432560" y="38101"/>
            <a:ext cx="7696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t>Daily Quiz </a:t>
            </a:r>
            <a:endParaRPr kumimoji="0" lang="en-US" sz="240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NIET, Greater Noida: Cutoff, Placements, Courses, Fees, Admission 2022">
            <a:extLst>
              <a:ext uri="{FF2B5EF4-FFF2-40B4-BE49-F238E27FC236}">
                <a16:creationId xmlns:a16="http://schemas.microsoft.com/office/drawing/2014/main" id="{17F3D9FE-EA92-5B1B-1232-A08081EEA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37547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407692D-F3F4-4662-8342-2AF98F280D5B}" type="datetime1">
              <a:rPr lang="en-US" smtClean="0"/>
              <a:pPr/>
              <a:t>28-May-24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77</a:t>
            </a:fld>
            <a:endParaRPr lang="en-US"/>
          </a:p>
        </p:txBody>
      </p:sp>
      <p:sp>
        <p:nvSpPr>
          <p:cNvPr id="7" name="Title 1"/>
          <p:cNvSpPr txBox="1">
            <a:spLocks/>
          </p:cNvSpPr>
          <p:nvPr/>
        </p:nvSpPr>
        <p:spPr>
          <a:xfrm>
            <a:off x="1295400" y="1"/>
            <a:ext cx="7696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b="1" dirty="0"/>
          </a:p>
          <a:p>
            <a:pPr algn="ctr">
              <a:spcBef>
                <a:spcPct val="0"/>
              </a:spcBef>
              <a:defRPr/>
            </a:pPr>
            <a:r>
              <a:rPr lang="en-US" sz="2400" dirty="0"/>
              <a:t>Assignment  </a:t>
            </a:r>
          </a:p>
          <a:p>
            <a:pPr lvl="0" algn="ctr">
              <a:spcBef>
                <a:spcPct val="0"/>
              </a:spcBef>
              <a:defRPr/>
            </a:pPr>
            <a:r>
              <a:rPr lang="en-US" sz="2400" dirty="0"/>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Rectangle 8"/>
          <p:cNvSpPr/>
          <p:nvPr/>
        </p:nvSpPr>
        <p:spPr>
          <a:xfrm>
            <a:off x="457200" y="762000"/>
            <a:ext cx="8077200" cy="369332"/>
          </a:xfrm>
          <a:prstGeom prst="rect">
            <a:avLst/>
          </a:prstGeom>
        </p:spPr>
        <p:txBody>
          <a:bodyPr wrap="square">
            <a:spAutoFit/>
          </a:bodyPr>
          <a:lstStyle/>
          <a:p>
            <a:endParaRPr lang="en-US" dirty="0"/>
          </a:p>
        </p:txBody>
      </p:sp>
      <p:graphicFrame>
        <p:nvGraphicFramePr>
          <p:cNvPr id="12" name="Content Placeholder 11"/>
          <p:cNvGraphicFramePr>
            <a:graphicFrameLocks noGrp="1"/>
          </p:cNvGraphicFramePr>
          <p:nvPr>
            <p:ph idx="1"/>
            <p:extLst>
              <p:ext uri="{D42A27DB-BD31-4B8C-83A1-F6EECF244321}">
                <p14:modId xmlns:p14="http://schemas.microsoft.com/office/powerpoint/2010/main" val="1841785569"/>
              </p:ext>
            </p:extLst>
          </p:nvPr>
        </p:nvGraphicFramePr>
        <p:xfrm>
          <a:off x="1066800" y="1893332"/>
          <a:ext cx="7391400" cy="3048000"/>
        </p:xfrm>
        <a:graphic>
          <a:graphicData uri="http://schemas.openxmlformats.org/drawingml/2006/table">
            <a:tbl>
              <a:tblPr firstRow="1" firstCol="1" bandRow="1"/>
              <a:tblGrid>
                <a:gridCol w="775879">
                  <a:extLst>
                    <a:ext uri="{9D8B030D-6E8A-4147-A177-3AD203B41FA5}">
                      <a16:colId xmlns:a16="http://schemas.microsoft.com/office/drawing/2014/main" val="3201975230"/>
                    </a:ext>
                  </a:extLst>
                </a:gridCol>
                <a:gridCol w="6615521">
                  <a:extLst>
                    <a:ext uri="{9D8B030D-6E8A-4147-A177-3AD203B41FA5}">
                      <a16:colId xmlns:a16="http://schemas.microsoft.com/office/drawing/2014/main" val="564750062"/>
                    </a:ext>
                  </a:extLst>
                </a:gridCol>
              </a:tblGrid>
              <a:tr h="745694">
                <a:tc>
                  <a:txBody>
                    <a:bodyPr/>
                    <a:lstStyle/>
                    <a:p>
                      <a:pPr marL="0" marR="0" algn="ctr">
                        <a:spcBef>
                          <a:spcPts val="0"/>
                        </a:spcBef>
                        <a:spcAft>
                          <a:spcPts val="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1</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Discuss the importance of Digital marketing in today’s world (with special reference to COVID times).</a:t>
                      </a:r>
                    </a:p>
                    <a:p>
                      <a:pPr marL="0" marR="0" algn="just">
                        <a:spcBef>
                          <a:spcPts val="0"/>
                        </a:spcBef>
                        <a:spcAft>
                          <a:spcPts val="0"/>
                        </a:spcAf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7598419"/>
                  </a:ext>
                </a:extLst>
              </a:tr>
              <a:tr h="1065677">
                <a:tc>
                  <a:txBody>
                    <a:bodyPr/>
                    <a:lstStyle/>
                    <a:p>
                      <a:pPr marL="0" marR="0" algn="ctr">
                        <a:spcBef>
                          <a:spcPts val="0"/>
                        </a:spcBef>
                        <a:spcAft>
                          <a:spcPts val="0"/>
                        </a:spcAft>
                      </a:pP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2</a:t>
                      </a:r>
                    </a:p>
                    <a:p>
                      <a:pPr marL="0" marR="0" algn="ctr">
                        <a:spcBef>
                          <a:spcPts val="0"/>
                        </a:spcBef>
                        <a:spcAft>
                          <a:spcPts val="0"/>
                        </a:spcAft>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gn="just">
                        <a:spcBef>
                          <a:spcPts val="0"/>
                        </a:spcBef>
                        <a:spcAft>
                          <a:spcPts val="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Explain how do Digital Consumers make their purchase with appropriate examples.</a:t>
                      </a:r>
                    </a:p>
                    <a:p>
                      <a:pPr marL="0" marR="0" algn="just">
                        <a:spcBef>
                          <a:spcPts val="0"/>
                        </a:spcBef>
                        <a:spcAft>
                          <a:spcPts val="0"/>
                        </a:spcAf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4907276"/>
                  </a:ext>
                </a:extLst>
              </a:tr>
              <a:tr h="745694">
                <a:tc>
                  <a:txBody>
                    <a:bodyPr/>
                    <a:lstStyle/>
                    <a:p>
                      <a:pPr marL="0" marR="0" algn="ctr">
                        <a:spcBef>
                          <a:spcPts val="0"/>
                        </a:spcBef>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3</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Develop an Online marketing mix for a business of your choice.</a:t>
                      </a:r>
                    </a:p>
                    <a:p>
                      <a:pPr marL="0" marR="0" algn="just">
                        <a:spcBef>
                          <a:spcPts val="0"/>
                        </a:spcBef>
                        <a:spcAft>
                          <a:spcPts val="0"/>
                        </a:spcAft>
                      </a:pP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4149400"/>
                  </a:ext>
                </a:extLst>
              </a:tr>
            </a:tbl>
          </a:graphicData>
        </a:graphic>
      </p:graphicFrame>
      <p:pic>
        <p:nvPicPr>
          <p:cNvPr id="10" name="Picture 2" descr="NIET, Greater Noida: Cutoff, Placements, Courses, Fees, Admissio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90650" cy="817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2788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F52787F-8B6A-47EA-945F-F97F5E38EBD2}" type="datetime1">
              <a:rPr lang="en-US" smtClean="0"/>
              <a:pPr/>
              <a:t>28-May-24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78</a:t>
            </a:fld>
            <a:endParaRPr lang="en-US"/>
          </a:p>
        </p:txBody>
      </p:sp>
      <p:sp>
        <p:nvSpPr>
          <p:cNvPr id="7" name="Title 1"/>
          <p:cNvSpPr txBox="1">
            <a:spLocks/>
          </p:cNvSpPr>
          <p:nvPr/>
        </p:nvSpPr>
        <p:spPr>
          <a:xfrm>
            <a:off x="1295400" y="1"/>
            <a:ext cx="7696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dirty="0"/>
          </a:p>
          <a:p>
            <a:pPr algn="ctr">
              <a:spcBef>
                <a:spcPct val="0"/>
              </a:spcBef>
              <a:defRPr/>
            </a:pPr>
            <a:r>
              <a:rPr lang="en-US" sz="2400" dirty="0"/>
              <a:t> Topic Links and Online Courses Details</a:t>
            </a:r>
          </a:p>
          <a:p>
            <a:pPr lvl="0" algn="ctr">
              <a:spcBef>
                <a:spcPct val="0"/>
              </a:spcBef>
              <a:defRPr/>
            </a:pPr>
            <a:r>
              <a:rPr lang="en-US" sz="2400" dirty="0"/>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Rectangle 8"/>
          <p:cNvSpPr/>
          <p:nvPr/>
        </p:nvSpPr>
        <p:spPr>
          <a:xfrm>
            <a:off x="609600" y="1371600"/>
            <a:ext cx="7696200" cy="4449936"/>
          </a:xfrm>
          <a:prstGeom prst="rect">
            <a:avLst/>
          </a:prstGeom>
        </p:spPr>
        <p:txBody>
          <a:bodyPr wrap="square">
            <a:spAutoFit/>
          </a:bodyPr>
          <a:lstStyle/>
          <a:p>
            <a:pPr>
              <a:lnSpc>
                <a:spcPct val="150000"/>
              </a:lnSpc>
              <a:buFont typeface="Arial" charset="0"/>
              <a:buChar char="•"/>
              <a:defRPr/>
            </a:pPr>
            <a:r>
              <a:rPr lang="en-US" dirty="0">
                <a:latin typeface="Times New Roman" panose="02020603050405020304" pitchFamily="18" charset="0"/>
                <a:cs typeface="Times New Roman" panose="02020603050405020304" pitchFamily="18" charset="0"/>
                <a:hlinkClick r:id="rId3"/>
              </a:rPr>
              <a:t>https://www.youtube.com/watch?v=aC-DwwgqG6A</a:t>
            </a:r>
            <a:endParaRPr lang="en-US" dirty="0">
              <a:latin typeface="Times New Roman" panose="02020603050405020304" pitchFamily="18" charset="0"/>
              <a:cs typeface="Times New Roman" panose="02020603050405020304" pitchFamily="18" charset="0"/>
            </a:endParaRPr>
          </a:p>
          <a:p>
            <a:pPr>
              <a:lnSpc>
                <a:spcPct val="150000"/>
              </a:lnSpc>
              <a:buFont typeface="Arial" charset="0"/>
              <a:buChar char="•"/>
              <a:defRPr/>
            </a:pP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4"/>
              </a:rPr>
              <a:t>https://www.youtube.com/watch?v=KlTTWj4wTqE</a:t>
            </a:r>
            <a:endParaRPr lang="en-US" dirty="0">
              <a:latin typeface="Times New Roman" panose="02020603050405020304" pitchFamily="18" charset="0"/>
              <a:cs typeface="Times New Roman" panose="02020603050405020304" pitchFamily="18" charset="0"/>
            </a:endParaRPr>
          </a:p>
          <a:p>
            <a:pPr>
              <a:lnSpc>
                <a:spcPct val="150000"/>
              </a:lnSpc>
              <a:buFont typeface="Arial" charset="0"/>
              <a:buChar char="•"/>
              <a:defRPr/>
            </a:pPr>
            <a:r>
              <a:rPr lang="en-US" dirty="0">
                <a:latin typeface="Times New Roman" panose="02020603050405020304" pitchFamily="18" charset="0"/>
                <a:cs typeface="Times New Roman" panose="02020603050405020304" pitchFamily="18" charset="0"/>
                <a:hlinkClick r:id="rId5"/>
              </a:rPr>
              <a:t>https://www.youtube.com/watch?v=lEF8yxSDejk</a:t>
            </a:r>
            <a:endParaRPr lang="en-US" dirty="0">
              <a:latin typeface="Times New Roman" panose="02020603050405020304" pitchFamily="18" charset="0"/>
              <a:cs typeface="Times New Roman" panose="02020603050405020304" pitchFamily="18" charset="0"/>
            </a:endParaRPr>
          </a:p>
          <a:p>
            <a:pPr>
              <a:lnSpc>
                <a:spcPct val="150000"/>
              </a:lnSpc>
              <a:buFont typeface="Arial" charset="0"/>
              <a:buChar char="•"/>
              <a:defRPr/>
            </a:pPr>
            <a:r>
              <a:rPr lang="en-US" dirty="0">
                <a:latin typeface="Times New Roman" panose="02020603050405020304" pitchFamily="18" charset="0"/>
                <a:cs typeface="Times New Roman" panose="02020603050405020304" pitchFamily="18" charset="0"/>
                <a:hlinkClick r:id="rId6"/>
              </a:rPr>
              <a:t>https://academy.hubspot.com/courses/digital-marketing</a:t>
            </a:r>
            <a:endParaRPr lang="en-US" dirty="0">
              <a:latin typeface="Times New Roman" panose="02020603050405020304" pitchFamily="18" charset="0"/>
              <a:cs typeface="Times New Roman" panose="02020603050405020304" pitchFamily="18" charset="0"/>
            </a:endParaRPr>
          </a:p>
          <a:p>
            <a:pPr marL="12700">
              <a:lnSpc>
                <a:spcPct val="150000"/>
              </a:lnSpc>
              <a:spcBef>
                <a:spcPts val="100"/>
              </a:spcBef>
              <a:buFont typeface="Arial" charset="0"/>
              <a:buChar char="•"/>
              <a:defRPr/>
            </a:pPr>
            <a:r>
              <a:rPr lang="en-US" dirty="0">
                <a:latin typeface="Times New Roman" panose="02020603050405020304" pitchFamily="18" charset="0"/>
                <a:cs typeface="Times New Roman" panose="02020603050405020304" pitchFamily="18" charset="0"/>
                <a:hlinkClick r:id="rId7"/>
              </a:rPr>
              <a:t>https://www.youtube.com/watch?v=ZVuHLPl69mM</a:t>
            </a:r>
            <a:endParaRPr lang="en-US" dirty="0">
              <a:latin typeface="Times New Roman" panose="02020603050405020304" pitchFamily="18" charset="0"/>
              <a:cs typeface="Times New Roman" panose="02020603050405020304" pitchFamily="18" charset="0"/>
            </a:endParaRPr>
          </a:p>
          <a:p>
            <a:pPr marL="12700">
              <a:lnSpc>
                <a:spcPct val="150000"/>
              </a:lnSpc>
              <a:spcBef>
                <a:spcPts val="100"/>
              </a:spcBef>
              <a:buFont typeface="Arial" charset="0"/>
              <a:buChar char="•"/>
              <a:defRPr/>
            </a:pPr>
            <a:r>
              <a:rPr lang="en-US" dirty="0">
                <a:latin typeface="Times New Roman" panose="02020603050405020304" pitchFamily="18" charset="0"/>
                <a:cs typeface="Times New Roman" panose="02020603050405020304" pitchFamily="18" charset="0"/>
                <a:hlinkClick r:id="rId8"/>
              </a:rPr>
              <a:t>https://www.youtube.com/watch?v=2ydz3DjkFS0&amp;t=35s</a:t>
            </a:r>
            <a:endParaRPr lang="en-US" dirty="0">
              <a:latin typeface="Times New Roman" panose="02020603050405020304" pitchFamily="18" charset="0"/>
              <a:cs typeface="Times New Roman" panose="02020603050405020304" pitchFamily="18" charset="0"/>
            </a:endParaRPr>
          </a:p>
          <a:p>
            <a:pPr marL="12700">
              <a:lnSpc>
                <a:spcPct val="150000"/>
              </a:lnSpc>
              <a:spcBef>
                <a:spcPts val="100"/>
              </a:spcBef>
              <a:buFont typeface="Arial" charset="0"/>
              <a:buChar char="•"/>
              <a:defRPr/>
            </a:pPr>
            <a:r>
              <a:rPr lang="en-US" dirty="0">
                <a:latin typeface="Times New Roman" panose="02020603050405020304" pitchFamily="18" charset="0"/>
                <a:cs typeface="Times New Roman" panose="02020603050405020304" pitchFamily="18" charset="0"/>
                <a:hlinkClick r:id="rId8"/>
              </a:rPr>
              <a:t>https://www.youtube.com/watch?v=2ydz3DjkFS0&amp;t=35s</a:t>
            </a:r>
            <a:endParaRPr lang="en-US" dirty="0">
              <a:latin typeface="Times New Roman" panose="02020603050405020304" pitchFamily="18" charset="0"/>
              <a:cs typeface="Times New Roman" panose="02020603050405020304" pitchFamily="18" charset="0"/>
            </a:endParaRPr>
          </a:p>
          <a:p>
            <a:pPr marL="12700">
              <a:lnSpc>
                <a:spcPct val="150000"/>
              </a:lnSpc>
              <a:spcBef>
                <a:spcPts val="100"/>
              </a:spcBef>
              <a:buFont typeface="Arial" charset="0"/>
              <a:buChar char="•"/>
              <a:defRPr/>
            </a:pPr>
            <a:r>
              <a:rPr lang="en-US" dirty="0">
                <a:latin typeface="Times New Roman" panose="02020603050405020304" pitchFamily="18" charset="0"/>
                <a:cs typeface="Times New Roman" panose="02020603050405020304" pitchFamily="18" charset="0"/>
                <a:hlinkClick r:id="rId9"/>
              </a:rPr>
              <a:t>https://www.udemy.com/courses/marketing/digital-marketing/</a:t>
            </a:r>
            <a:endParaRPr lang="en-US" dirty="0">
              <a:latin typeface="Times New Roman" panose="02020603050405020304" pitchFamily="18" charset="0"/>
              <a:cs typeface="Times New Roman" panose="02020603050405020304" pitchFamily="18" charset="0"/>
            </a:endParaRPr>
          </a:p>
          <a:p>
            <a:pPr marL="12700">
              <a:lnSpc>
                <a:spcPct val="150000"/>
              </a:lnSpc>
              <a:spcBef>
                <a:spcPts val="100"/>
              </a:spcBef>
              <a:buFont typeface="Arial" charset="0"/>
              <a:buChar char="•"/>
              <a:defRPr/>
            </a:pPr>
            <a:r>
              <a:rPr lang="en-US" dirty="0">
                <a:latin typeface="Times New Roman" panose="02020603050405020304" pitchFamily="18" charset="0"/>
                <a:cs typeface="Times New Roman" panose="02020603050405020304" pitchFamily="18" charset="0"/>
                <a:hlinkClick r:id="rId10"/>
              </a:rPr>
              <a:t>https://www.coursera.org/specializations/digital-marketing</a:t>
            </a:r>
            <a:endParaRPr lang="en-US" dirty="0">
              <a:latin typeface="Times New Roman" panose="02020603050405020304" pitchFamily="18" charset="0"/>
              <a:cs typeface="Times New Roman" panose="02020603050405020304" pitchFamily="18" charset="0"/>
            </a:endParaRPr>
          </a:p>
          <a:p>
            <a:pPr>
              <a:defRPr/>
            </a:pPr>
            <a:endParaRPr lang="en-US" dirty="0">
              <a:cs typeface="Arial" charset="0"/>
            </a:endParaRPr>
          </a:p>
          <a:p>
            <a:pPr>
              <a:buNone/>
            </a:pPr>
            <a:endParaRPr lang="en-US" dirty="0"/>
          </a:p>
        </p:txBody>
      </p:sp>
      <p:pic>
        <p:nvPicPr>
          <p:cNvPr id="10" name="Picture 2" descr="NIET, Greater Noida: Cutoff, Placements, Courses, Fees, Admission 202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390650" cy="8171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762000"/>
            <a:ext cx="8763000" cy="5486400"/>
          </a:xfrm>
        </p:spPr>
        <p:txBody>
          <a:bodyPr>
            <a:normAutofit/>
          </a:bodyPr>
          <a:lstStyle/>
          <a:p>
            <a:pPr lvl="0">
              <a:buNone/>
            </a:pPr>
            <a:endParaRPr lang="en-US" sz="1800" b="1" dirty="0"/>
          </a:p>
          <a:p>
            <a:pPr lvl="0" algn="just">
              <a:buNone/>
            </a:pPr>
            <a:endParaRPr lang="en-US" sz="1800" dirty="0"/>
          </a:p>
          <a:p>
            <a:pPr algn="just">
              <a:buNone/>
            </a:pPr>
            <a:endParaRPr lang="en-US" sz="1800" dirty="0"/>
          </a:p>
          <a:p>
            <a:pPr>
              <a:buNone/>
            </a:pPr>
            <a:endParaRPr lang="en-US" dirty="0"/>
          </a:p>
        </p:txBody>
      </p:sp>
      <p:sp>
        <p:nvSpPr>
          <p:cNvPr id="4" name="Date Placeholder 3"/>
          <p:cNvSpPr>
            <a:spLocks noGrp="1"/>
          </p:cNvSpPr>
          <p:nvPr>
            <p:ph type="dt" sz="half" idx="10"/>
          </p:nvPr>
        </p:nvSpPr>
        <p:spPr/>
        <p:txBody>
          <a:bodyPr/>
          <a:lstStyle/>
          <a:p>
            <a:fld id="{E711A07C-5736-446C-8A1B-C0C828A0AA2E}" type="datetime1">
              <a:rPr lang="en-US" smtClean="0"/>
              <a:pPr/>
              <a:t>28-May-24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79</a:t>
            </a:fld>
            <a:endParaRPr lang="en-US"/>
          </a:p>
        </p:txBody>
      </p:sp>
      <p:sp>
        <p:nvSpPr>
          <p:cNvPr id="7" name="Title 1"/>
          <p:cNvSpPr txBox="1">
            <a:spLocks/>
          </p:cNvSpPr>
          <p:nvPr/>
        </p:nvSpPr>
        <p:spPr>
          <a:xfrm>
            <a:off x="1295400" y="1"/>
            <a:ext cx="7696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dirty="0"/>
          </a:p>
          <a:p>
            <a:pPr algn="ctr">
              <a:spcBef>
                <a:spcPct val="0"/>
              </a:spcBef>
              <a:defRPr/>
            </a:pPr>
            <a:r>
              <a:rPr lang="en-US" sz="2400" dirty="0"/>
              <a:t>MCQ s</a:t>
            </a:r>
          </a:p>
          <a:p>
            <a:pPr lvl="0" algn="ctr">
              <a:spcBef>
                <a:spcPct val="0"/>
              </a:spcBef>
              <a:defRPr/>
            </a:pPr>
            <a:r>
              <a:rPr lang="en-US" sz="2400" dirty="0"/>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 name="Rectangle 1"/>
          <p:cNvSpPr/>
          <p:nvPr/>
        </p:nvSpPr>
        <p:spPr>
          <a:xfrm>
            <a:off x="490669" y="773620"/>
            <a:ext cx="8363272" cy="5878532"/>
          </a:xfrm>
          <a:prstGeom prst="rect">
            <a:avLst/>
          </a:prstGeom>
        </p:spPr>
        <p:txBody>
          <a:bodyPr wrap="square">
            <a:spAutoFit/>
          </a:bodyPr>
          <a:lstStyle/>
          <a:p>
            <a:pPr algn="just">
              <a:lnSpc>
                <a:spcPct val="150000"/>
              </a:lnSpc>
            </a:pPr>
            <a:r>
              <a:rPr lang="en-US" sz="1600" dirty="0">
                <a:solidFill>
                  <a:srgbClr val="00000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1. What are some examples of digital marketing?</a:t>
            </a:r>
            <a:endParaRPr lang="en-US" sz="1600" dirty="0">
              <a:latin typeface="Times New Roman" panose="02020603050405020304" pitchFamily="18" charset="0"/>
              <a:cs typeface="Times New Roman" panose="02020603050405020304" pitchFamily="18" charset="0"/>
              <a:hlinkClick r:id="rId3"/>
            </a:endParaRPr>
          </a:p>
          <a:p>
            <a:pPr marL="342900" indent="-342900" algn="just">
              <a:lnSpc>
                <a:spcPct val="150000"/>
              </a:lnSpc>
              <a:buFont typeface="+mj-lt"/>
              <a:buAutoNum type="alphaUcPeriod"/>
            </a:pPr>
            <a:r>
              <a:rPr lang="en-US" sz="1600" dirty="0">
                <a:solidFill>
                  <a:srgbClr val="212529"/>
                </a:solidFill>
                <a:latin typeface="Times New Roman" panose="02020603050405020304" pitchFamily="18" charset="0"/>
                <a:cs typeface="Times New Roman" panose="02020603050405020304" pitchFamily="18" charset="0"/>
              </a:rPr>
              <a:t> Social Media Marketing</a:t>
            </a:r>
          </a:p>
          <a:p>
            <a:pPr marL="342900" indent="-342900" algn="just">
              <a:lnSpc>
                <a:spcPct val="150000"/>
              </a:lnSpc>
              <a:buFont typeface="+mj-lt"/>
              <a:buAutoNum type="alphaUcPeriod"/>
            </a:pPr>
            <a:r>
              <a:rPr lang="en-US" sz="1600" dirty="0">
                <a:solidFill>
                  <a:srgbClr val="212529"/>
                </a:solidFill>
                <a:latin typeface="Times New Roman" panose="02020603050405020304" pitchFamily="18" charset="0"/>
                <a:cs typeface="Times New Roman" panose="02020603050405020304" pitchFamily="18" charset="0"/>
              </a:rPr>
              <a:t> Search Engine Marketing</a:t>
            </a:r>
          </a:p>
          <a:p>
            <a:pPr marL="342900" indent="-342900" algn="just">
              <a:lnSpc>
                <a:spcPct val="150000"/>
              </a:lnSpc>
              <a:buFont typeface="+mj-lt"/>
              <a:buAutoNum type="alphaUcPeriod"/>
            </a:pPr>
            <a:r>
              <a:rPr lang="en-US" sz="1600" dirty="0">
                <a:solidFill>
                  <a:srgbClr val="212529"/>
                </a:solidFill>
                <a:latin typeface="Times New Roman" panose="02020603050405020304" pitchFamily="18" charset="0"/>
                <a:cs typeface="Times New Roman" panose="02020603050405020304" pitchFamily="18" charset="0"/>
              </a:rPr>
              <a:t> Search Engine Optimization</a:t>
            </a:r>
          </a:p>
          <a:p>
            <a:pPr marL="342900" indent="-342900" algn="just">
              <a:lnSpc>
                <a:spcPct val="150000"/>
              </a:lnSpc>
              <a:buFont typeface="+mj-lt"/>
              <a:buAutoNum type="alphaUcPeriod"/>
            </a:pPr>
            <a:r>
              <a:rPr lang="en-US" sz="1600" b="1" dirty="0">
                <a:solidFill>
                  <a:srgbClr val="212529"/>
                </a:solidFill>
                <a:latin typeface="Times New Roman" panose="02020603050405020304" pitchFamily="18" charset="0"/>
                <a:cs typeface="Times New Roman" panose="02020603050405020304" pitchFamily="18" charset="0"/>
              </a:rPr>
              <a:t> All of the above</a:t>
            </a:r>
          </a:p>
          <a:p>
            <a:pPr algn="just">
              <a:lnSpc>
                <a:spcPct val="150000"/>
              </a:lnSpc>
            </a:pPr>
            <a:r>
              <a:rPr lang="en-US" sz="1600" dirty="0">
                <a:latin typeface="Times New Roman" panose="02020603050405020304" pitchFamily="18" charset="0"/>
                <a:cs typeface="Times New Roman" panose="02020603050405020304" pitchFamily="18" charset="0"/>
              </a:rPr>
              <a:t>2. The term Digital Marketing was first used in the .............</a:t>
            </a:r>
            <a:endParaRPr lang="en-US" sz="1600" dirty="0">
              <a:latin typeface="Times New Roman" panose="02020603050405020304" pitchFamily="18" charset="0"/>
              <a:cs typeface="Times New Roman" panose="02020603050405020304" pitchFamily="18" charset="0"/>
              <a:hlinkClick r:id="rId3"/>
            </a:endParaRPr>
          </a:p>
          <a:p>
            <a:pPr marL="342900" indent="-342900" algn="just">
              <a:lnSpc>
                <a:spcPct val="150000"/>
              </a:lnSpc>
              <a:buFont typeface="+mj-lt"/>
              <a:buAutoNum type="alphaUcPeriod"/>
            </a:pPr>
            <a:r>
              <a:rPr lang="en-US" sz="1600" dirty="0">
                <a:latin typeface="Times New Roman" panose="02020603050405020304" pitchFamily="18" charset="0"/>
                <a:cs typeface="Times New Roman" panose="02020603050405020304" pitchFamily="18" charset="0"/>
              </a:rPr>
              <a:t> 1999s.</a:t>
            </a:r>
          </a:p>
          <a:p>
            <a:pPr marL="342900" indent="-342900" algn="just">
              <a:lnSpc>
                <a:spcPct val="150000"/>
              </a:lnSpc>
              <a:buFont typeface="+mj-lt"/>
              <a:buAutoNum type="alphaUcPeriod"/>
            </a:pPr>
            <a:r>
              <a:rPr lang="en-US" sz="1600" b="1" dirty="0">
                <a:latin typeface="Times New Roman" panose="02020603050405020304" pitchFamily="18" charset="0"/>
                <a:cs typeface="Times New Roman" panose="02020603050405020304" pitchFamily="18" charset="0"/>
              </a:rPr>
              <a:t> 1990s</a:t>
            </a:r>
          </a:p>
          <a:p>
            <a:pPr marL="342900" indent="-342900" algn="just">
              <a:lnSpc>
                <a:spcPct val="150000"/>
              </a:lnSpc>
              <a:buFont typeface="+mj-lt"/>
              <a:buAutoNum type="alphaUcPeriod"/>
            </a:pPr>
            <a:r>
              <a:rPr lang="en-US" sz="1600" dirty="0">
                <a:latin typeface="Times New Roman" panose="02020603050405020304" pitchFamily="18" charset="0"/>
                <a:cs typeface="Times New Roman" panose="02020603050405020304" pitchFamily="18" charset="0"/>
              </a:rPr>
              <a:t> 1980s.</a:t>
            </a:r>
          </a:p>
          <a:p>
            <a:pPr marL="342900" indent="-342900" algn="just">
              <a:lnSpc>
                <a:spcPct val="150000"/>
              </a:lnSpc>
              <a:buFont typeface="+mj-lt"/>
              <a:buAutoNum type="alphaUcPeriod"/>
            </a:pPr>
            <a:r>
              <a:rPr lang="en-US" sz="1600" dirty="0">
                <a:latin typeface="Times New Roman" panose="02020603050405020304" pitchFamily="18" charset="0"/>
                <a:cs typeface="Times New Roman" panose="02020603050405020304" pitchFamily="18" charset="0"/>
              </a:rPr>
              <a:t> 1989s.</a:t>
            </a:r>
          </a:p>
          <a:p>
            <a:pPr algn="just">
              <a:lnSpc>
                <a:spcPct val="150000"/>
              </a:lnSpc>
            </a:pPr>
            <a:r>
              <a:rPr lang="en-US" sz="1600" dirty="0">
                <a:latin typeface="Times New Roman" panose="02020603050405020304" pitchFamily="18" charset="0"/>
                <a:cs typeface="Times New Roman" panose="02020603050405020304" pitchFamily="18" charset="0"/>
              </a:rPr>
              <a:t> 3. What is the best way to promote a business with social media?</a:t>
            </a:r>
            <a:endParaRPr lang="en-US" sz="1600" dirty="0">
              <a:latin typeface="Times New Roman" panose="02020603050405020304" pitchFamily="18" charset="0"/>
              <a:cs typeface="Times New Roman" panose="02020603050405020304" pitchFamily="18" charset="0"/>
              <a:hlinkClick r:id="rId3"/>
            </a:endParaRPr>
          </a:p>
          <a:p>
            <a:pPr marL="342900" indent="-342900" algn="just">
              <a:lnSpc>
                <a:spcPct val="150000"/>
              </a:lnSpc>
              <a:buFont typeface="+mj-lt"/>
              <a:buAutoNum type="alphaUcPeriod"/>
            </a:pPr>
            <a:r>
              <a:rPr lang="en-US" sz="1600" dirty="0">
                <a:latin typeface="Times New Roman" panose="02020603050405020304" pitchFamily="18" charset="0"/>
                <a:cs typeface="Times New Roman" panose="02020603050405020304" pitchFamily="18" charset="0"/>
              </a:rPr>
              <a:t> Choose the Right Platforms</a:t>
            </a:r>
          </a:p>
          <a:p>
            <a:pPr marL="342900" indent="-342900" algn="just">
              <a:lnSpc>
                <a:spcPct val="150000"/>
              </a:lnSpc>
              <a:buFont typeface="+mj-lt"/>
              <a:buAutoNum type="alphaUcPeriod"/>
            </a:pPr>
            <a:r>
              <a:rPr lang="en-US" sz="1600" dirty="0">
                <a:latin typeface="Times New Roman" panose="02020603050405020304" pitchFamily="18" charset="0"/>
                <a:cs typeface="Times New Roman" panose="02020603050405020304" pitchFamily="18" charset="0"/>
              </a:rPr>
              <a:t> Encourage Engagement</a:t>
            </a:r>
          </a:p>
          <a:p>
            <a:pPr marL="342900" indent="-342900" algn="just">
              <a:lnSpc>
                <a:spcPct val="150000"/>
              </a:lnSpc>
              <a:buFont typeface="+mj-lt"/>
              <a:buAutoNum type="alphaUcPeriod"/>
            </a:pPr>
            <a:r>
              <a:rPr lang="en-US" sz="1600" dirty="0">
                <a:latin typeface="Times New Roman" panose="02020603050405020304" pitchFamily="18" charset="0"/>
                <a:cs typeface="Times New Roman" panose="02020603050405020304" pitchFamily="18" charset="0"/>
              </a:rPr>
              <a:t> Provide Value &amp; Don’t Over-Promote</a:t>
            </a:r>
          </a:p>
          <a:p>
            <a:pPr marL="342900" indent="-342900" algn="just">
              <a:lnSpc>
                <a:spcPct val="150000"/>
              </a:lnSpc>
              <a:buFont typeface="+mj-lt"/>
              <a:buAutoNum type="alphaUcPeriod"/>
            </a:pPr>
            <a:r>
              <a:rPr lang="en-US" sz="1600" b="1" dirty="0">
                <a:latin typeface="Times New Roman" panose="02020603050405020304" pitchFamily="18" charset="0"/>
                <a:cs typeface="Times New Roman" panose="02020603050405020304" pitchFamily="18" charset="0"/>
              </a:rPr>
              <a:t> All of the above</a:t>
            </a:r>
          </a:p>
          <a:p>
            <a:pPr algn="just"/>
            <a:endParaRPr lang="en-US" sz="1600" b="0" i="0" dirty="0">
              <a:solidFill>
                <a:srgbClr val="212529"/>
              </a:solidFill>
              <a:effectLst/>
              <a:latin typeface="Roboto"/>
            </a:endParaRPr>
          </a:p>
        </p:txBody>
      </p:sp>
      <p:pic>
        <p:nvPicPr>
          <p:cNvPr id="9" name="Picture 2" descr="NIET, Greater Noida: Cutoff, Placements, Courses, Fees, Admission 20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390650" cy="8171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28A391B-8861-4796-9C6D-71074ECB897C}" type="datetime1">
              <a:rPr lang="en-US" smtClean="0"/>
              <a:pPr/>
              <a:t>28-May-24</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noProof="0" dirty="0"/>
              <a:t>Applications in </a:t>
            </a:r>
            <a:r>
              <a:rPr lang="en-US" sz="2400" dirty="0"/>
              <a:t>MBA</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9" name="Picture 2" descr="NIET, Greater Noida: Cutoff, Placements, Courses, Fees, Admissio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548"/>
            <a:ext cx="1390650" cy="81716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idx="1"/>
          </p:nvPr>
        </p:nvSpPr>
        <p:spPr>
          <a:xfrm>
            <a:off x="457200" y="1143000"/>
            <a:ext cx="8229600" cy="4525963"/>
          </a:xfrm>
        </p:spPr>
        <p:txBody>
          <a:bodyPr>
            <a:normAutofit fontScale="92500"/>
          </a:bodyPr>
          <a:lstStyle/>
          <a:p>
            <a:pPr algn="just"/>
            <a:r>
              <a:rPr lang="en-US" sz="2400" dirty="0">
                <a:latin typeface="Times New Roman" panose="02020603050405020304" pitchFamily="18" charset="0"/>
                <a:cs typeface="Times New Roman" panose="02020603050405020304" pitchFamily="18" charset="0"/>
              </a:rPr>
              <a:t>With the advent of new technologies, the field of Marketing has seen a paradigm shift over the years. </a:t>
            </a:r>
          </a:p>
          <a:p>
            <a:pPr algn="just"/>
            <a:r>
              <a:rPr lang="en-US" sz="2400" dirty="0">
                <a:latin typeface="Times New Roman" panose="02020603050405020304" pitchFamily="18" charset="0"/>
                <a:cs typeface="Times New Roman" panose="02020603050405020304" pitchFamily="18" charset="0"/>
              </a:rPr>
              <a:t>Though it is still in use, businesses across the world have switched from traditional modes of marketing to digital marketing. </a:t>
            </a:r>
          </a:p>
          <a:p>
            <a:pPr algn="just"/>
            <a:r>
              <a:rPr lang="en-US" sz="2400" dirty="0">
                <a:latin typeface="Times New Roman" panose="02020603050405020304" pitchFamily="18" charset="0"/>
                <a:cs typeface="Times New Roman" panose="02020603050405020304" pitchFamily="18" charset="0"/>
              </a:rPr>
              <a:t>This, in turn, has created many new opportunities for companies to expand their business and has created tremendous employment opportunities across sectors. </a:t>
            </a:r>
          </a:p>
          <a:p>
            <a:pPr algn="just"/>
            <a:r>
              <a:rPr lang="en-US" sz="2400" dirty="0">
                <a:latin typeface="Times New Roman" panose="02020603050405020304" pitchFamily="18" charset="0"/>
                <a:cs typeface="Times New Roman" panose="02020603050405020304" pitchFamily="18" charset="0"/>
              </a:rPr>
              <a:t>From Content curation and management to Social Media Marketing and Brand Management, a career in Digital Marketing can take you in several directions. </a:t>
            </a:r>
          </a:p>
          <a:p>
            <a:pPr algn="just"/>
            <a:r>
              <a:rPr lang="en-US" sz="2400" b="1" dirty="0">
                <a:latin typeface="Times New Roman" panose="02020603050405020304" pitchFamily="18" charset="0"/>
                <a:cs typeface="Times New Roman" panose="02020603050405020304" pitchFamily="18" charset="0"/>
              </a:rPr>
              <a:t>Top Job Profiles</a:t>
            </a:r>
            <a:r>
              <a:rPr lang="en-US" sz="2400" dirty="0">
                <a:latin typeface="Times New Roman" panose="02020603050405020304" pitchFamily="18" charset="0"/>
                <a:cs typeface="Times New Roman" panose="02020603050405020304" pitchFamily="18" charset="0"/>
              </a:rPr>
              <a:t>: Digital Marketing Manager, Social Media Manager, Content Writer</a:t>
            </a:r>
          </a:p>
        </p:txBody>
      </p:sp>
    </p:spTree>
    <p:extLst>
      <p:ext uri="{BB962C8B-B14F-4D97-AF65-F5344CB8AC3E}">
        <p14:creationId xmlns:p14="http://schemas.microsoft.com/office/powerpoint/2010/main" val="23765191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1501764-1BF5-46FE-B83B-7123802FF1B1}" type="datetime1">
              <a:rPr lang="en-US" smtClean="0"/>
              <a:pPr/>
              <a:t>28-May-24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80</a:t>
            </a:fld>
            <a:endParaRPr lang="en-US"/>
          </a:p>
        </p:txBody>
      </p:sp>
      <p:sp>
        <p:nvSpPr>
          <p:cNvPr id="7" name="Title 1"/>
          <p:cNvSpPr txBox="1">
            <a:spLocks/>
          </p:cNvSpPr>
          <p:nvPr/>
        </p:nvSpPr>
        <p:spPr>
          <a:xfrm>
            <a:off x="1295400" y="1"/>
            <a:ext cx="78486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dirty="0"/>
          </a:p>
          <a:p>
            <a:pPr algn="ctr">
              <a:spcBef>
                <a:spcPct val="0"/>
              </a:spcBef>
              <a:defRPr/>
            </a:pPr>
            <a:r>
              <a:rPr lang="en-US" sz="2400" dirty="0"/>
              <a:t>MCQ s</a:t>
            </a:r>
          </a:p>
          <a:p>
            <a:pPr lvl="0" algn="ctr">
              <a:spcBef>
                <a:spcPct val="0"/>
              </a:spcBef>
              <a:defRPr/>
            </a:pPr>
            <a:r>
              <a:rPr lang="en-US" sz="2400" dirty="0"/>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143000" cy="645129"/>
          </a:xfrm>
          <a:prstGeom prst="rect">
            <a:avLst/>
          </a:prstGeom>
          <a:noFill/>
        </p:spPr>
      </p:pic>
      <p:sp>
        <p:nvSpPr>
          <p:cNvPr id="28" name="Rectangle 19"/>
          <p:cNvSpPr>
            <a:spLocks noChangeArrowheads="1"/>
          </p:cNvSpPr>
          <p:nvPr/>
        </p:nvSpPr>
        <p:spPr bwMode="auto">
          <a:xfrm>
            <a:off x="762000" y="889585"/>
            <a:ext cx="7924800" cy="526297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1800" dirty="0">
                <a:latin typeface="Times New Roman" panose="02020603050405020304" pitchFamily="18" charset="0"/>
                <a:cs typeface="Times New Roman" panose="02020603050405020304" pitchFamily="18" charset="0"/>
              </a:rPr>
              <a:t> 4. What do you mean by Digital marketing?</a:t>
            </a:r>
            <a:endParaRPr lang="en-US" sz="1800" dirty="0">
              <a:latin typeface="Times New Roman" panose="02020603050405020304" pitchFamily="18" charset="0"/>
              <a:cs typeface="Times New Roman" panose="02020603050405020304" pitchFamily="18" charset="0"/>
              <a:hlinkClick r:id="rId3"/>
            </a:endParaRPr>
          </a:p>
          <a:p>
            <a:pPr marL="342900" indent="-342900" algn="just">
              <a:buFont typeface="+mj-lt"/>
              <a:buAutoNum type="alphaUcPeriod"/>
            </a:pPr>
            <a:r>
              <a:rPr lang="en-US" sz="1800" b="1" dirty="0">
                <a:latin typeface="Times New Roman" panose="02020603050405020304" pitchFamily="18" charset="0"/>
                <a:cs typeface="Times New Roman" panose="02020603050405020304" pitchFamily="18" charset="0"/>
              </a:rPr>
              <a:t> Digital marketing is referred to as online marketing, web marketing, and internet marketing.</a:t>
            </a:r>
          </a:p>
          <a:p>
            <a:pPr marL="342900" indent="-342900" algn="just">
              <a:buFont typeface="+mj-lt"/>
              <a:buAutoNum type="alphaUcPeriod"/>
            </a:pPr>
            <a:r>
              <a:rPr lang="en-US" sz="1800" dirty="0">
                <a:latin typeface="Times New Roman" panose="02020603050405020304" pitchFamily="18" charset="0"/>
                <a:cs typeface="Times New Roman" panose="02020603050405020304" pitchFamily="18" charset="0"/>
              </a:rPr>
              <a:t> Analog Marketing</a:t>
            </a:r>
          </a:p>
          <a:p>
            <a:pPr marL="342900" indent="-342900" algn="just">
              <a:buFont typeface="+mj-lt"/>
              <a:buAutoNum type="alphaUcPeriod"/>
            </a:pPr>
            <a:r>
              <a:rPr lang="en-US" sz="1800" dirty="0">
                <a:latin typeface="Times New Roman" panose="02020603050405020304" pitchFamily="18" charset="0"/>
                <a:cs typeface="Times New Roman" panose="02020603050405020304" pitchFamily="18" charset="0"/>
              </a:rPr>
              <a:t> Shop</a:t>
            </a:r>
          </a:p>
          <a:p>
            <a:pPr marL="342900" indent="-342900" algn="just">
              <a:buFont typeface="+mj-lt"/>
              <a:buAutoNum type="alphaUcPeriod"/>
            </a:pPr>
            <a:r>
              <a:rPr lang="en-US" sz="1800" dirty="0">
                <a:latin typeface="Times New Roman" panose="02020603050405020304" pitchFamily="18" charset="0"/>
                <a:cs typeface="Times New Roman" panose="02020603050405020304" pitchFamily="18" charset="0"/>
              </a:rPr>
              <a:t> None of the above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5. Which one is the best way to promote a business online?</a:t>
            </a:r>
            <a:endParaRPr kumimoji="0" lang="en-US" altLang="en-US"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hlinkClick r:id="rId3"/>
            </a:endParaRPr>
          </a:p>
          <a:p>
            <a:pPr marL="228600" marR="0" lvl="0" indent="-228600" algn="l" defTabSz="914400" rtl="0" eaLnBrk="0" fontAlgn="base" latinLnBrk="0" hangingPunct="0">
              <a:lnSpc>
                <a:spcPct val="100000"/>
              </a:lnSpc>
              <a:spcBef>
                <a:spcPct val="0"/>
              </a:spcBef>
              <a:spcAft>
                <a:spcPct val="0"/>
              </a:spcAft>
              <a:buClrTx/>
              <a:buSzTx/>
              <a:buFont typeface="+mj-lt"/>
              <a:buAutoNum type="alphaUcPeriod"/>
              <a:tabLst/>
            </a:pPr>
            <a:r>
              <a:rPr kumimoji="0" lang="en-US" altLang="en-US" b="1"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It offers a lot of helpful and free information.</a:t>
            </a:r>
          </a:p>
          <a:p>
            <a:pPr marL="228600" marR="0" lvl="0" indent="-228600" algn="l" defTabSz="914400" rtl="0" eaLnBrk="0" fontAlgn="base" latinLnBrk="0" hangingPunct="0">
              <a:lnSpc>
                <a:spcPct val="100000"/>
              </a:lnSpc>
              <a:spcBef>
                <a:spcPct val="0"/>
              </a:spcBef>
              <a:spcAft>
                <a:spcPct val="0"/>
              </a:spcAft>
              <a:buClrTx/>
              <a:buSzTx/>
              <a:buFont typeface="+mj-lt"/>
              <a:buAutoNum type="alphaUcPeriod"/>
              <a:tabLst/>
            </a:pPr>
            <a:r>
              <a:rPr kumimoji="0" lang="en-US" altLang="en-US"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To collect as many information as possible.</a:t>
            </a:r>
          </a:p>
          <a:p>
            <a:pPr marL="228600" marR="0" lvl="0" indent="-228600" algn="l" defTabSz="914400" rtl="0" eaLnBrk="0" fontAlgn="base" latinLnBrk="0" hangingPunct="0">
              <a:lnSpc>
                <a:spcPct val="100000"/>
              </a:lnSpc>
              <a:spcBef>
                <a:spcPct val="0"/>
              </a:spcBef>
              <a:spcAft>
                <a:spcPct val="0"/>
              </a:spcAft>
              <a:buClrTx/>
              <a:buSzTx/>
              <a:buFont typeface="+mj-lt"/>
              <a:buAutoNum type="alphaUcPeriod"/>
              <a:tabLst/>
            </a:pPr>
            <a:r>
              <a:rPr kumimoji="0" lang="en-US" altLang="en-US"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to advertise your company's product.</a:t>
            </a:r>
          </a:p>
          <a:p>
            <a:pPr marL="228600" marR="0" lvl="0" indent="-228600" algn="l" defTabSz="914400" rtl="0" eaLnBrk="0" fontAlgn="base" latinLnBrk="0" hangingPunct="0">
              <a:lnSpc>
                <a:spcPct val="100000"/>
              </a:lnSpc>
              <a:spcBef>
                <a:spcPct val="0"/>
              </a:spcBef>
              <a:spcAft>
                <a:spcPct val="0"/>
              </a:spcAft>
              <a:buClrTx/>
              <a:buSzTx/>
              <a:buFont typeface="+mj-lt"/>
              <a:buAutoNum type="alphaUcPeriod"/>
              <a:tabLst/>
            </a:pPr>
            <a:r>
              <a:rPr kumimoji="0" lang="en-US" altLang="en-US"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All of the above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Times New Roman" panose="02020603050405020304" pitchFamily="18" charset="0"/>
                <a:cs typeface="Times New Roman" panose="02020603050405020304" pitchFamily="18" charset="0"/>
              </a:rPr>
              <a:t>6. ________ is an example of B to B service.</a:t>
            </a:r>
          </a:p>
          <a:p>
            <a:pPr marL="228600" marR="0" lvl="0" indent="-228600" algn="l" defTabSz="914400" rtl="0" eaLnBrk="0" fontAlgn="base" latinLnBrk="0" hangingPunct="0">
              <a:lnSpc>
                <a:spcPct val="100000"/>
              </a:lnSpc>
              <a:spcBef>
                <a:spcPct val="0"/>
              </a:spcBef>
              <a:spcAft>
                <a:spcPct val="0"/>
              </a:spcAft>
              <a:buClrTx/>
              <a:buSzTx/>
              <a:buFont typeface="+mj-lt"/>
              <a:buAutoNum type="alphaUcPeriod"/>
              <a:tabLst/>
            </a:pPr>
            <a:r>
              <a:rPr kumimoji="0" lang="en-US" altLang="en-US"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YouTube brand channel.</a:t>
            </a:r>
          </a:p>
          <a:p>
            <a:pPr marL="228600" marR="0" lvl="0" indent="-228600" algn="l" defTabSz="914400" rtl="0" eaLnBrk="0" fontAlgn="base" latinLnBrk="0" hangingPunct="0">
              <a:lnSpc>
                <a:spcPct val="100000"/>
              </a:lnSpc>
              <a:spcBef>
                <a:spcPct val="0"/>
              </a:spcBef>
              <a:spcAft>
                <a:spcPct val="0"/>
              </a:spcAft>
              <a:buClrTx/>
              <a:buSzTx/>
              <a:buFont typeface="+mj-lt"/>
              <a:buAutoNum type="alphaUcPeriod"/>
              <a:tabLst/>
            </a:pPr>
            <a:r>
              <a:rPr kumimoji="0" lang="en-US" altLang="en-US"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Google</a:t>
            </a:r>
          </a:p>
          <a:p>
            <a:pPr marL="228600" marR="0" lvl="0" indent="-228600" algn="l" defTabSz="914400" rtl="0" eaLnBrk="0" fontAlgn="base" latinLnBrk="0" hangingPunct="0">
              <a:lnSpc>
                <a:spcPct val="100000"/>
              </a:lnSpc>
              <a:spcBef>
                <a:spcPct val="0"/>
              </a:spcBef>
              <a:spcAft>
                <a:spcPct val="0"/>
              </a:spcAft>
              <a:buClrTx/>
              <a:buSzTx/>
              <a:buFont typeface="+mj-lt"/>
              <a:buAutoNum type="alphaUcPeriod"/>
              <a:tabLst/>
            </a:pPr>
            <a:r>
              <a:rPr kumimoji="0" lang="en-US" altLang="en-US"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Yahoo</a:t>
            </a:r>
          </a:p>
          <a:p>
            <a:pPr marL="228600" marR="0" lvl="0" indent="-228600" algn="l" defTabSz="914400" rtl="0" eaLnBrk="0" fontAlgn="base" latinLnBrk="0" hangingPunct="0">
              <a:lnSpc>
                <a:spcPct val="100000"/>
              </a:lnSpc>
              <a:spcBef>
                <a:spcPct val="0"/>
              </a:spcBef>
              <a:spcAft>
                <a:spcPct val="0"/>
              </a:spcAft>
              <a:buClrTx/>
              <a:buSzTx/>
              <a:buFont typeface="+mj-lt"/>
              <a:buAutoNum type="alphaUcPeriod"/>
              <a:tabLst/>
            </a:pPr>
            <a:r>
              <a:rPr kumimoji="0" lang="en-US" altLang="en-US" b="1"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None of the above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7BFF"/>
                </a:solidFill>
                <a:effectLst/>
                <a:latin typeface="Times New Roman" panose="02020603050405020304" pitchFamily="18" charset="0"/>
                <a:cs typeface="Times New Roman" panose="02020603050405020304" pitchFamily="18" charset="0"/>
              </a:rPr>
              <a:t> </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9" name="Picture 2" descr="NIET, Greater Noida: Cutoff, Placements, Courses, Fees, Admission 20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390650" cy="8171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14400"/>
            <a:ext cx="8534400" cy="5333999"/>
          </a:xfrm>
        </p:spPr>
        <p:txBody>
          <a:bodyPr>
            <a:noAutofit/>
          </a:bodyPr>
          <a:lstStyle/>
          <a:p>
            <a:pPr marL="0" lvl="0" indent="0">
              <a:buNone/>
            </a:pPr>
            <a:r>
              <a:rPr lang="en-US" sz="2000" dirty="0">
                <a:solidFill>
                  <a:srgbClr val="333333"/>
                </a:solidFill>
                <a:effectLst/>
                <a:latin typeface="Times New Roman" panose="02020603050405020304" pitchFamily="18" charset="0"/>
                <a:ea typeface="Times New Roman" panose="02020603050405020304" pitchFamily="18" charset="0"/>
              </a:rPr>
              <a:t>7. The 4Ps of marketing as defined by Philip Kottler are:</a:t>
            </a:r>
            <a:endParaRPr lang="en-IN" sz="2000" dirty="0">
              <a:effectLst/>
              <a:latin typeface="Times New Roman" panose="02020603050405020304" pitchFamily="18" charset="0"/>
              <a:ea typeface="Times New Roman" panose="02020603050405020304" pitchFamily="18" charset="0"/>
            </a:endParaRPr>
          </a:p>
          <a:p>
            <a:pPr marL="457200">
              <a:buAutoNum type="alphaUcPeriod"/>
            </a:pPr>
            <a:r>
              <a:rPr lang="en-US" sz="2000" b="1" dirty="0">
                <a:solidFill>
                  <a:srgbClr val="333333"/>
                </a:solidFill>
                <a:effectLst/>
                <a:latin typeface="Times New Roman" panose="02020603050405020304" pitchFamily="18" charset="0"/>
                <a:ea typeface="Times New Roman" panose="02020603050405020304" pitchFamily="18" charset="0"/>
              </a:rPr>
              <a:t>Price, Product, Place, and Promotion</a:t>
            </a:r>
          </a:p>
          <a:p>
            <a:pPr marL="457200">
              <a:buAutoNum type="alphaUcPeriod"/>
            </a:pPr>
            <a:r>
              <a:rPr lang="en-US" sz="2000" dirty="0">
                <a:solidFill>
                  <a:srgbClr val="333333"/>
                </a:solidFill>
                <a:effectLst/>
                <a:latin typeface="Times New Roman" panose="02020603050405020304" pitchFamily="18" charset="0"/>
                <a:ea typeface="Times New Roman" panose="02020603050405020304" pitchFamily="18" charset="0"/>
              </a:rPr>
              <a:t>Price, Performance, Place, and Promotion</a:t>
            </a:r>
            <a:endParaRPr lang="en-US" sz="2000" dirty="0">
              <a:solidFill>
                <a:srgbClr val="333333"/>
              </a:solidFill>
              <a:latin typeface="Times New Roman" panose="02020603050405020304" pitchFamily="18" charset="0"/>
              <a:ea typeface="Times New Roman" panose="02020603050405020304" pitchFamily="18" charset="0"/>
            </a:endParaRPr>
          </a:p>
          <a:p>
            <a:pPr marL="457200">
              <a:buAutoNum type="alphaUcPeriod"/>
            </a:pPr>
            <a:r>
              <a:rPr lang="en-US" sz="2000" dirty="0">
                <a:solidFill>
                  <a:srgbClr val="333333"/>
                </a:solidFill>
                <a:effectLst/>
                <a:latin typeface="Times New Roman" panose="02020603050405020304" pitchFamily="18" charset="0"/>
                <a:ea typeface="Times New Roman" panose="02020603050405020304" pitchFamily="18" charset="0"/>
              </a:rPr>
              <a:t>Price, Product, Place, and Positioning</a:t>
            </a:r>
            <a:endParaRPr lang="en-US" sz="2000" dirty="0">
              <a:solidFill>
                <a:srgbClr val="333333"/>
              </a:solidFill>
              <a:latin typeface="Times New Roman" panose="02020603050405020304" pitchFamily="18" charset="0"/>
              <a:ea typeface="Times New Roman" panose="02020603050405020304" pitchFamily="18" charset="0"/>
            </a:endParaRPr>
          </a:p>
          <a:p>
            <a:pPr marL="457200">
              <a:buAutoNum type="alphaUcPeriod"/>
            </a:pPr>
            <a:r>
              <a:rPr lang="en-US" sz="2000" dirty="0">
                <a:solidFill>
                  <a:srgbClr val="333333"/>
                </a:solidFill>
                <a:effectLst/>
                <a:latin typeface="Times New Roman" panose="02020603050405020304" pitchFamily="18" charset="0"/>
                <a:ea typeface="Times New Roman" panose="02020603050405020304" pitchFamily="18" charset="0"/>
              </a:rPr>
              <a:t>PR, Product, Place, and Person</a:t>
            </a:r>
          </a:p>
          <a:p>
            <a:pPr marL="114300" indent="0">
              <a:buNone/>
            </a:pPr>
            <a:endParaRPr lang="en-IN" sz="2000" dirty="0">
              <a:effectLst/>
              <a:latin typeface="Times New Roman" panose="02020603050405020304" pitchFamily="18" charset="0"/>
              <a:ea typeface="Times New Roman" panose="02020603050405020304" pitchFamily="18" charset="0"/>
            </a:endParaRPr>
          </a:p>
          <a:p>
            <a:pPr marL="0" lvl="0" indent="0">
              <a:buNone/>
            </a:pPr>
            <a:r>
              <a:rPr lang="en-US" sz="2000" dirty="0">
                <a:solidFill>
                  <a:srgbClr val="333333"/>
                </a:solidFill>
                <a:effectLst/>
                <a:latin typeface="Times New Roman" panose="02020603050405020304" pitchFamily="18" charset="0"/>
                <a:ea typeface="Times New Roman" panose="02020603050405020304" pitchFamily="18" charset="0"/>
              </a:rPr>
              <a:t>8. Which one of these statements is correct?</a:t>
            </a:r>
            <a:endParaRPr lang="en-IN" sz="2000" dirty="0">
              <a:effectLst/>
              <a:latin typeface="Times New Roman" panose="02020603050405020304" pitchFamily="18" charset="0"/>
              <a:ea typeface="Times New Roman" panose="02020603050405020304" pitchFamily="18" charset="0"/>
            </a:endParaRPr>
          </a:p>
          <a:p>
            <a:pPr marL="114300" indent="0">
              <a:buNone/>
            </a:pPr>
            <a:r>
              <a:rPr lang="en-US" sz="2000" dirty="0">
                <a:solidFill>
                  <a:srgbClr val="333333"/>
                </a:solidFill>
                <a:effectLst/>
                <a:latin typeface="Times New Roman" panose="02020603050405020304" pitchFamily="18" charset="0"/>
                <a:ea typeface="Times New Roman" panose="02020603050405020304" pitchFamily="18" charset="0"/>
              </a:rPr>
              <a:t>A. There is a slow decline in digital budgets with an average reduction of 10% in digital marketing budget.</a:t>
            </a:r>
            <a:br>
              <a:rPr lang="en-US" sz="2000" dirty="0">
                <a:solidFill>
                  <a:srgbClr val="333333"/>
                </a:solidFill>
                <a:effectLst/>
                <a:latin typeface="Times New Roman" panose="02020603050405020304" pitchFamily="18" charset="0"/>
                <a:ea typeface="Times New Roman" panose="02020603050405020304" pitchFamily="18" charset="0"/>
              </a:rPr>
            </a:br>
            <a:r>
              <a:rPr lang="en-US" sz="2000" dirty="0">
                <a:solidFill>
                  <a:srgbClr val="333333"/>
                </a:solidFill>
                <a:effectLst/>
                <a:latin typeface="Times New Roman" panose="02020603050405020304" pitchFamily="18" charset="0"/>
                <a:ea typeface="Times New Roman" panose="02020603050405020304" pitchFamily="18" charset="0"/>
              </a:rPr>
              <a:t>B. </a:t>
            </a:r>
            <a:r>
              <a:rPr lang="en-US" sz="2000" b="1" dirty="0">
                <a:solidFill>
                  <a:srgbClr val="333333"/>
                </a:solidFill>
                <a:effectLst/>
                <a:latin typeface="Times New Roman" panose="02020603050405020304" pitchFamily="18" charset="0"/>
                <a:ea typeface="Times New Roman" panose="02020603050405020304" pitchFamily="18" charset="0"/>
              </a:rPr>
              <a:t>98% of marketers affirm that offline and online marketing are merging</a:t>
            </a:r>
            <a:br>
              <a:rPr lang="en-US" sz="2000" dirty="0">
                <a:solidFill>
                  <a:srgbClr val="333333"/>
                </a:solidFill>
                <a:effectLst/>
                <a:latin typeface="Times New Roman" panose="02020603050405020304" pitchFamily="18" charset="0"/>
                <a:ea typeface="Times New Roman" panose="02020603050405020304" pitchFamily="18" charset="0"/>
              </a:rPr>
            </a:br>
            <a:r>
              <a:rPr lang="en-US" sz="2000" dirty="0">
                <a:solidFill>
                  <a:srgbClr val="333333"/>
                </a:solidFill>
                <a:effectLst/>
                <a:latin typeface="Times New Roman" panose="02020603050405020304" pitchFamily="18" charset="0"/>
                <a:ea typeface="Times New Roman" panose="02020603050405020304" pitchFamily="18" charset="0"/>
              </a:rPr>
              <a:t>C. Online marketing professionals are paid 50% less than marketing professionals.</a:t>
            </a:r>
            <a:br>
              <a:rPr lang="en-US" sz="2000" dirty="0">
                <a:solidFill>
                  <a:srgbClr val="333333"/>
                </a:solidFill>
                <a:effectLst/>
                <a:latin typeface="Times New Roman" panose="02020603050405020304" pitchFamily="18" charset="0"/>
                <a:ea typeface="Times New Roman" panose="02020603050405020304" pitchFamily="18" charset="0"/>
              </a:rPr>
            </a:br>
            <a:r>
              <a:rPr lang="en-US" sz="2000" dirty="0">
                <a:solidFill>
                  <a:srgbClr val="333333"/>
                </a:solidFill>
                <a:effectLst/>
                <a:latin typeface="Times New Roman" panose="02020603050405020304" pitchFamily="18" charset="0"/>
                <a:ea typeface="Times New Roman" panose="02020603050405020304" pitchFamily="18" charset="0"/>
              </a:rPr>
              <a:t>D. Around 25% of the global population is now on the Internet.</a:t>
            </a:r>
            <a:endParaRPr lang="en-IN" sz="2000" dirty="0">
              <a:effectLst/>
              <a:latin typeface="Times New Roman" panose="02020603050405020304" pitchFamily="18" charset="0"/>
              <a:ea typeface="Times New Roman" panose="02020603050405020304" pitchFamily="18" charset="0"/>
            </a:endParaRPr>
          </a:p>
        </p:txBody>
      </p:sp>
      <p:sp>
        <p:nvSpPr>
          <p:cNvPr id="4" name="Date Placeholder 3"/>
          <p:cNvSpPr>
            <a:spLocks noGrp="1"/>
          </p:cNvSpPr>
          <p:nvPr>
            <p:ph type="dt" sz="half" idx="10"/>
          </p:nvPr>
        </p:nvSpPr>
        <p:spPr/>
        <p:txBody>
          <a:bodyPr/>
          <a:lstStyle/>
          <a:p>
            <a:fld id="{FB199600-2C88-48C5-89ED-CD5F4B00C356}" type="datetime1">
              <a:rPr lang="en-US" smtClean="0"/>
              <a:pPr/>
              <a:t>28-May-24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81</a:t>
            </a:fld>
            <a:endParaRPr lang="en-US"/>
          </a:p>
        </p:txBody>
      </p:sp>
      <p:sp>
        <p:nvSpPr>
          <p:cNvPr id="7" name="Title 1"/>
          <p:cNvSpPr txBox="1">
            <a:spLocks/>
          </p:cNvSpPr>
          <p:nvPr/>
        </p:nvSpPr>
        <p:spPr>
          <a:xfrm>
            <a:off x="1295400" y="1"/>
            <a:ext cx="7696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MCQs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NIET, Greater Noida: Cutoff, Placements, Courses, Fees, Admission 2022">
            <a:extLst>
              <a:ext uri="{FF2B5EF4-FFF2-40B4-BE49-F238E27FC236}">
                <a16:creationId xmlns:a16="http://schemas.microsoft.com/office/drawing/2014/main" id="{81A7C967-D363-3FC8-9176-3D8E806C1D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5670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B5D15AD-7A1A-4D2E-BAF5-B14E3B8F09D2}" type="datetime1">
              <a:rPr lang="en-US" smtClean="0"/>
              <a:pPr/>
              <a:t>28-May-24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82</a:t>
            </a:fld>
            <a:endParaRPr lang="en-US"/>
          </a:p>
        </p:txBody>
      </p:sp>
      <p:sp>
        <p:nvSpPr>
          <p:cNvPr id="7" name="Title 1"/>
          <p:cNvSpPr txBox="1">
            <a:spLocks/>
          </p:cNvSpPr>
          <p:nvPr/>
        </p:nvSpPr>
        <p:spPr>
          <a:xfrm>
            <a:off x="1295400" y="1"/>
            <a:ext cx="78486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dirty="0"/>
          </a:p>
          <a:p>
            <a:pPr algn="ctr">
              <a:spcBef>
                <a:spcPct val="0"/>
              </a:spcBef>
              <a:defRPr/>
            </a:pPr>
            <a:r>
              <a:rPr lang="en-US" sz="2400" dirty="0"/>
              <a:t>Glossary</a:t>
            </a:r>
          </a:p>
          <a:p>
            <a:pPr lvl="0" algn="ctr">
              <a:spcBef>
                <a:spcPct val="0"/>
              </a:spcBef>
              <a:defRPr/>
            </a:pPr>
            <a:r>
              <a:rPr lang="en-US" sz="2400" dirty="0"/>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143000" cy="645129"/>
          </a:xfrm>
          <a:prstGeom prst="rect">
            <a:avLst/>
          </a:prstGeom>
          <a:noFill/>
        </p:spPr>
      </p:pic>
      <p:pic>
        <p:nvPicPr>
          <p:cNvPr id="9" name="Picture 2" descr="NIET, Greater Noida: Cutoff, Placements, Courses, Fees, Admissio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90650" cy="81716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B861AF6-D0FC-4CB1-B327-517D8617CEE8}"/>
              </a:ext>
            </a:extLst>
          </p:cNvPr>
          <p:cNvSpPr/>
          <p:nvPr/>
        </p:nvSpPr>
        <p:spPr>
          <a:xfrm>
            <a:off x="609600" y="1143000"/>
            <a:ext cx="8001000" cy="68579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i="0" dirty="0">
                <a:solidFill>
                  <a:srgbClr val="202124"/>
                </a:solidFill>
                <a:effectLst/>
                <a:latin typeface="Times New Roman" panose="02020603050405020304" pitchFamily="18" charset="0"/>
                <a:cs typeface="Times New Roman" panose="02020603050405020304" pitchFamily="18" charset="0"/>
              </a:rPr>
              <a:t>Marketing automation, </a:t>
            </a:r>
            <a:r>
              <a:rPr lang="en-IN" dirty="0">
                <a:latin typeface="Times New Roman" panose="02020603050405020304" pitchFamily="18" charset="0"/>
                <a:cs typeface="Times New Roman" panose="02020603050405020304" pitchFamily="18" charset="0"/>
              </a:rPr>
              <a:t>Digital platform, </a:t>
            </a:r>
            <a:r>
              <a:rPr lang="en-US" i="0" dirty="0">
                <a:solidFill>
                  <a:srgbClr val="5F6368"/>
                </a:solidFill>
                <a:effectLst/>
                <a:latin typeface="Times New Roman" panose="02020603050405020304" pitchFamily="18" charset="0"/>
                <a:cs typeface="Times New Roman" panose="02020603050405020304" pitchFamily="18" charset="0"/>
              </a:rPr>
              <a:t>Native advertising</a:t>
            </a:r>
            <a:r>
              <a:rPr lang="en-US" dirty="0">
                <a:solidFill>
                  <a:srgbClr val="4D5156"/>
                </a:solidFill>
                <a:latin typeface="Times New Roman" panose="02020603050405020304" pitchFamily="18" charset="0"/>
                <a:cs typeface="Times New Roman" panose="02020603050405020304" pitchFamily="18" charset="0"/>
              </a:rPr>
              <a:t>, </a:t>
            </a:r>
            <a:r>
              <a:rPr lang="en-US" i="0" dirty="0">
                <a:solidFill>
                  <a:srgbClr val="202124"/>
                </a:solidFill>
                <a:effectLst/>
                <a:latin typeface="Times New Roman" panose="02020603050405020304" pitchFamily="18" charset="0"/>
                <a:cs typeface="Times New Roman" panose="02020603050405020304" pitchFamily="18" charset="0"/>
              </a:rPr>
              <a:t>Viral marketing, </a:t>
            </a:r>
            <a:r>
              <a:rPr lang="en-IN" dirty="0">
                <a:latin typeface="Times New Roman" panose="02020603050405020304" pitchFamily="18" charset="0"/>
                <a:cs typeface="Times New Roman" panose="02020603050405020304" pitchFamily="18" charset="0"/>
              </a:rPr>
              <a:t>Digital devices</a:t>
            </a:r>
          </a:p>
        </p:txBody>
      </p:sp>
      <p:sp>
        <p:nvSpPr>
          <p:cNvPr id="3" name="TextBox 2">
            <a:extLst>
              <a:ext uri="{FF2B5EF4-FFF2-40B4-BE49-F238E27FC236}">
                <a16:creationId xmlns:a16="http://schemas.microsoft.com/office/drawing/2014/main" id="{7FE26A46-DC11-4107-B565-54D697326DB5}"/>
              </a:ext>
            </a:extLst>
          </p:cNvPr>
          <p:cNvSpPr txBox="1"/>
          <p:nvPr/>
        </p:nvSpPr>
        <p:spPr>
          <a:xfrm>
            <a:off x="615593" y="2127238"/>
            <a:ext cx="7620000" cy="4524315"/>
          </a:xfrm>
          <a:prstGeom prst="rect">
            <a:avLst/>
          </a:prstGeom>
          <a:noFill/>
        </p:spPr>
        <p:txBody>
          <a:bodyPr wrap="square" rtlCol="0">
            <a:spAutoFit/>
          </a:bodyPr>
          <a:lstStyle/>
          <a:p>
            <a:pPr marL="342900" indent="-342900" algn="just">
              <a:lnSpc>
                <a:spcPct val="150000"/>
              </a:lnSpc>
              <a:buAutoNum type="arabicPeriod"/>
            </a:pPr>
            <a:r>
              <a:rPr lang="en-US" dirty="0">
                <a:latin typeface="Times New Roman" panose="02020603050405020304" pitchFamily="18" charset="0"/>
                <a:cs typeface="Times New Roman" panose="02020603050405020304" pitchFamily="18" charset="0"/>
              </a:rPr>
              <a:t>_______ include smartphones, tablets, desktop computers, TVs and gaming devices.</a:t>
            </a:r>
          </a:p>
          <a:p>
            <a:pPr marL="342900" indent="-342900" algn="just">
              <a:lnSpc>
                <a:spcPct val="150000"/>
              </a:lnSpc>
              <a:buAutoNum type="arabicPeriod"/>
            </a:pPr>
            <a:r>
              <a:rPr lang="en-US" dirty="0">
                <a:latin typeface="Times New Roman" panose="02020603050405020304" pitchFamily="18" charset="0"/>
                <a:cs typeface="Times New Roman" panose="02020603050405020304" pitchFamily="18" charset="0"/>
              </a:rPr>
              <a:t>_______ </a:t>
            </a:r>
            <a:r>
              <a:rPr lang="en-US" i="0" dirty="0">
                <a:effectLst/>
                <a:latin typeface="Times New Roman" panose="02020603050405020304" pitchFamily="18" charset="0"/>
                <a:cs typeface="Times New Roman" panose="02020603050405020304" pitchFamily="18" charset="0"/>
              </a:rPr>
              <a:t>is the process of leveraging software to automate repetitive marketing tasks.</a:t>
            </a:r>
          </a:p>
          <a:p>
            <a:pPr marL="342900" indent="-342900" algn="just">
              <a:lnSpc>
                <a:spcPct val="150000"/>
              </a:lnSpc>
              <a:buAutoNum type="arabicPeriod"/>
            </a:pPr>
            <a:r>
              <a:rPr lang="en-US" i="0" dirty="0">
                <a:effectLst/>
                <a:latin typeface="Times New Roman" panose="02020603050405020304" pitchFamily="18" charset="0"/>
                <a:cs typeface="Times New Roman" panose="02020603050405020304" pitchFamily="18" charset="0"/>
              </a:rPr>
              <a:t>________ is a sales technique that involves organic or word-of-mouth information about a product or service to spread at an ever-increasing rate</a:t>
            </a:r>
          </a:p>
          <a:p>
            <a:pPr marL="342900" indent="-342900" algn="just">
              <a:lnSpc>
                <a:spcPct val="150000"/>
              </a:lnSpc>
              <a:buAutoNum type="arabicPeriod" startAt="4"/>
            </a:pPr>
            <a:r>
              <a:rPr lang="en-US" dirty="0">
                <a:latin typeface="Times New Roman" panose="02020603050405020304" pitchFamily="18" charset="0"/>
                <a:cs typeface="Times New Roman" panose="02020603050405020304" pitchFamily="18" charset="0"/>
              </a:rPr>
              <a:t>_________is a browser or apps from the major platforms or services, that’s Facebook (and Instagram), Google (and YouTube), Twitter and LinkedIn.</a:t>
            </a:r>
          </a:p>
          <a:p>
            <a:pPr algn="just">
              <a:lnSpc>
                <a:spcPct val="150000"/>
              </a:lnSpc>
            </a:pPr>
            <a:r>
              <a:rPr lang="en-US" i="0" dirty="0">
                <a:effectLst/>
                <a:latin typeface="Times New Roman" panose="02020603050405020304" pitchFamily="18" charset="0"/>
                <a:cs typeface="Times New Roman" panose="02020603050405020304" pitchFamily="18" charset="0"/>
              </a:rPr>
              <a:t>5. _________ is the use of paid ads that match the look, feel and function of the media format in which they appear.</a:t>
            </a:r>
            <a:endParaRPr lang="en-US" dirty="0">
              <a:latin typeface="Times New Roman" panose="02020603050405020304" pitchFamily="18" charset="0"/>
              <a:cs typeface="Times New Roman" panose="02020603050405020304" pitchFamily="18" charset="0"/>
            </a:endParaRPr>
          </a:p>
          <a:p>
            <a:pPr algn="just"/>
            <a:r>
              <a:rPr lang="en-IN" dirty="0"/>
              <a:t> </a:t>
            </a:r>
          </a:p>
        </p:txBody>
      </p:sp>
    </p:spTree>
    <p:extLst>
      <p:ext uri="{BB962C8B-B14F-4D97-AF65-F5344CB8AC3E}">
        <p14:creationId xmlns:p14="http://schemas.microsoft.com/office/powerpoint/2010/main" val="18431700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BA9CC95-8D1D-4339-9804-2DE315DD0758}" type="datetime1">
              <a:rPr lang="en-US" smtClean="0"/>
              <a:pPr/>
              <a:t>28-May-24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83</a:t>
            </a:fld>
            <a:endParaRPr lang="en-US"/>
          </a:p>
        </p:txBody>
      </p:sp>
      <p:sp>
        <p:nvSpPr>
          <p:cNvPr id="7" name="Title 1"/>
          <p:cNvSpPr txBox="1">
            <a:spLocks/>
          </p:cNvSpPr>
          <p:nvPr/>
        </p:nvSpPr>
        <p:spPr>
          <a:xfrm>
            <a:off x="1295400" y="1"/>
            <a:ext cx="7696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dirty="0"/>
          </a:p>
          <a:p>
            <a:pPr algn="ctr">
              <a:spcBef>
                <a:spcPct val="0"/>
              </a:spcBef>
              <a:defRPr/>
            </a:pPr>
            <a:r>
              <a:rPr lang="en-US" sz="2400" dirty="0"/>
              <a:t>University paper Links</a:t>
            </a:r>
          </a:p>
          <a:p>
            <a:pPr lvl="0" algn="ctr">
              <a:spcBef>
                <a:spcPct val="0"/>
              </a:spcBef>
              <a:defRPr/>
            </a:pPr>
            <a:r>
              <a:rPr lang="en-US" sz="2400" dirty="0"/>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Rectangle 8"/>
          <p:cNvSpPr/>
          <p:nvPr/>
        </p:nvSpPr>
        <p:spPr>
          <a:xfrm>
            <a:off x="457200" y="1524000"/>
            <a:ext cx="7696200" cy="3277820"/>
          </a:xfrm>
          <a:prstGeom prst="rect">
            <a:avLst/>
          </a:prstGeom>
        </p:spPr>
        <p:txBody>
          <a:bodyPr wrap="square">
            <a:spAutoFit/>
          </a:bodyPr>
          <a:lstStyle/>
          <a:p>
            <a:pPr>
              <a:lnSpc>
                <a:spcPct val="150000"/>
              </a:lnSpc>
            </a:pPr>
            <a:r>
              <a:rPr lang="en-US" dirty="0">
                <a:latin typeface="Times New Roman" panose="02020603050405020304" pitchFamily="18" charset="0"/>
                <a:cs typeface="Times New Roman" panose="02020603050405020304" pitchFamily="18" charset="0"/>
                <a:hlinkClick r:id="rId3"/>
              </a:rPr>
              <a:t>https://www.uptunotes.com/aktu-paper-digital-marketing-mammk04-2018-19/</a:t>
            </a:r>
          </a:p>
          <a:p>
            <a:pPr>
              <a:lnSpc>
                <a:spcPct val="150000"/>
              </a:lnSpc>
            </a:pPr>
            <a:r>
              <a:rPr lang="en-US" dirty="0">
                <a:latin typeface="Times New Roman" panose="02020603050405020304" pitchFamily="18" charset="0"/>
                <a:cs typeface="Times New Roman" panose="02020603050405020304" pitchFamily="18" charset="0"/>
                <a:hlinkClick r:id="rId3"/>
              </a:rPr>
              <a:t>http://www.aktuonline.com/papers/B.Tech-3-sem-digital-and-social-media-marketing-kmbmk03-2020.pdf</a:t>
            </a:r>
            <a:endParaRPr lang="en-US" dirty="0">
              <a:latin typeface="Times New Roman" panose="02020603050405020304" pitchFamily="18" charset="0"/>
              <a:cs typeface="Times New Roman" panose="02020603050405020304" pitchFamily="18" charset="0"/>
            </a:endParaRPr>
          </a:p>
          <a:p>
            <a:pPr>
              <a:lnSpc>
                <a:spcPct val="150000"/>
              </a:lnSpc>
              <a:buNone/>
            </a:pPr>
            <a:r>
              <a:rPr lang="en-US" dirty="0">
                <a:latin typeface="Times New Roman" panose="02020603050405020304" pitchFamily="18" charset="0"/>
                <a:cs typeface="Times New Roman" panose="02020603050405020304" pitchFamily="18" charset="0"/>
                <a:hlinkClick r:id="rId4"/>
              </a:rPr>
              <a:t>http://www.aktuonline.com/papers/B.Tech-3-sem-digital-mar</a:t>
            </a:r>
            <a:r>
              <a:rPr lang="en-US" dirty="0">
                <a:solidFill>
                  <a:srgbClr val="0070C0"/>
                </a:solidFill>
                <a:latin typeface="Times New Roman" panose="02020603050405020304" pitchFamily="18" charset="0"/>
                <a:cs typeface="Times New Roman" panose="02020603050405020304" pitchFamily="18" charset="0"/>
              </a:rPr>
              <a:t>keting-rmbmk-03-2018-19.html</a:t>
            </a:r>
          </a:p>
          <a:p>
            <a:endParaRPr lang="en-US" dirty="0"/>
          </a:p>
          <a:p>
            <a:endParaRPr lang="en-US" dirty="0"/>
          </a:p>
          <a:p>
            <a:endParaRPr lang="en-US" dirty="0"/>
          </a:p>
          <a:p>
            <a:endParaRPr lang="en-US" dirty="0"/>
          </a:p>
        </p:txBody>
      </p:sp>
      <p:pic>
        <p:nvPicPr>
          <p:cNvPr id="10" name="Picture 2" descr="NIET, Greater Noida: Cutoff, Placements, Courses, Fees, Admission 20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390650" cy="8171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DC9C336-AAA5-47BC-8390-73EB6E0A25BF}" type="datetime1">
              <a:rPr lang="en-US" smtClean="0"/>
              <a:pPr/>
              <a:t>28-May-24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84</a:t>
            </a:fld>
            <a:endParaRPr lang="en-US"/>
          </a:p>
        </p:txBody>
      </p:sp>
      <p:sp>
        <p:nvSpPr>
          <p:cNvPr id="7" name="Title 1"/>
          <p:cNvSpPr txBox="1">
            <a:spLocks/>
          </p:cNvSpPr>
          <p:nvPr/>
        </p:nvSpPr>
        <p:spPr>
          <a:xfrm>
            <a:off x="1295400" y="1"/>
            <a:ext cx="7696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Sessional Question paper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0" name="Picture 2" descr="NIET, Greater Noida: Cutoff, Placements, Courses, Fees, Admissio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90650" cy="81716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6671CE74-6845-2EFF-9B4B-61DCC274CD89}"/>
              </a:ext>
            </a:extLst>
          </p:cNvPr>
          <p:cNvPicPr>
            <a:picLocks noChangeAspect="1"/>
          </p:cNvPicPr>
          <p:nvPr/>
        </p:nvPicPr>
        <p:blipFill>
          <a:blip r:embed="rId4"/>
          <a:stretch>
            <a:fillRect/>
          </a:stretch>
        </p:blipFill>
        <p:spPr>
          <a:xfrm>
            <a:off x="800862" y="990600"/>
            <a:ext cx="7542276" cy="5234387"/>
          </a:xfrm>
          <a:prstGeom prst="rect">
            <a:avLst/>
          </a:prstGeom>
        </p:spPr>
      </p:pic>
    </p:spTree>
    <p:extLst>
      <p:ext uri="{BB962C8B-B14F-4D97-AF65-F5344CB8AC3E}">
        <p14:creationId xmlns:p14="http://schemas.microsoft.com/office/powerpoint/2010/main" val="3969818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BF11998-9664-4F34-98F8-3346ADD6D815}" type="datetime1">
              <a:rPr lang="en-US" smtClean="0"/>
              <a:pPr/>
              <a:t>28-May-24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85</a:t>
            </a:fld>
            <a:endParaRPr lang="en-US"/>
          </a:p>
        </p:txBody>
      </p:sp>
      <p:sp>
        <p:nvSpPr>
          <p:cNvPr id="7" name="Title 1"/>
          <p:cNvSpPr txBox="1">
            <a:spLocks/>
          </p:cNvSpPr>
          <p:nvPr/>
        </p:nvSpPr>
        <p:spPr>
          <a:xfrm>
            <a:off x="1295400" y="1"/>
            <a:ext cx="7696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End Semester Question paper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0" name="Picture 2" descr="NIET, Greater Noida: Cutoff, Placements, Courses, Fees, Admissio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90650" cy="81716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F5B23CAF-EEAF-4937-9004-AED2140EA4AE}"/>
              </a:ext>
            </a:extLst>
          </p:cNvPr>
          <p:cNvPicPr>
            <a:picLocks noChangeAspect="1"/>
          </p:cNvPicPr>
          <p:nvPr/>
        </p:nvPicPr>
        <p:blipFill>
          <a:blip r:embed="rId4"/>
          <a:stretch>
            <a:fillRect/>
          </a:stretch>
        </p:blipFill>
        <p:spPr>
          <a:xfrm>
            <a:off x="1238078" y="1419121"/>
            <a:ext cx="6667843" cy="4019757"/>
          </a:xfrm>
          <a:prstGeom prst="rect">
            <a:avLst/>
          </a:prstGeom>
        </p:spPr>
      </p:pic>
    </p:spTree>
    <p:extLst>
      <p:ext uri="{BB962C8B-B14F-4D97-AF65-F5344CB8AC3E}">
        <p14:creationId xmlns:p14="http://schemas.microsoft.com/office/powerpoint/2010/main" val="26570662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8013E93-2C42-436B-A98D-C2CED9F403F4}" type="datetime1">
              <a:rPr lang="en-US" smtClean="0"/>
              <a:pPr/>
              <a:t>28-May-24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86</a:t>
            </a:fld>
            <a:endParaRPr lang="en-US"/>
          </a:p>
        </p:txBody>
      </p:sp>
      <p:sp>
        <p:nvSpPr>
          <p:cNvPr id="7" name="Title 1"/>
          <p:cNvSpPr txBox="1">
            <a:spLocks/>
          </p:cNvSpPr>
          <p:nvPr/>
        </p:nvSpPr>
        <p:spPr>
          <a:xfrm>
            <a:off x="1295400" y="1"/>
            <a:ext cx="7696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End Semester Question paper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0" name="Picture 2" descr="NIET, Greater Noida: Cutoff, Placements, Courses, Fees, Admissio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90650" cy="81716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CD99203E-5599-4213-867F-6F7C9078781B}"/>
              </a:ext>
            </a:extLst>
          </p:cNvPr>
          <p:cNvPicPr>
            <a:picLocks noChangeAspect="1"/>
          </p:cNvPicPr>
          <p:nvPr/>
        </p:nvPicPr>
        <p:blipFill>
          <a:blip r:embed="rId4"/>
          <a:stretch>
            <a:fillRect/>
          </a:stretch>
        </p:blipFill>
        <p:spPr>
          <a:xfrm>
            <a:off x="1320633" y="1406421"/>
            <a:ext cx="6502734" cy="4045158"/>
          </a:xfrm>
          <a:prstGeom prst="rect">
            <a:avLst/>
          </a:prstGeom>
        </p:spPr>
      </p:pic>
    </p:spTree>
    <p:extLst>
      <p:ext uri="{BB962C8B-B14F-4D97-AF65-F5344CB8AC3E}">
        <p14:creationId xmlns:p14="http://schemas.microsoft.com/office/powerpoint/2010/main" val="33456711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DFC5954-62A7-4653-B7E1-2CFBFE977325}" type="datetime1">
              <a:rPr lang="en-US" smtClean="0"/>
              <a:pPr/>
              <a:t>28-May-24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87</a:t>
            </a:fld>
            <a:endParaRPr lang="en-US"/>
          </a:p>
        </p:txBody>
      </p:sp>
      <p:sp>
        <p:nvSpPr>
          <p:cNvPr id="7" name="Title 1"/>
          <p:cNvSpPr txBox="1">
            <a:spLocks/>
          </p:cNvSpPr>
          <p:nvPr/>
        </p:nvSpPr>
        <p:spPr>
          <a:xfrm>
            <a:off x="1295400" y="1"/>
            <a:ext cx="7696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End Semester Question paper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0" name="Picture 2" descr="NIET, Greater Noida: Cutoff, Placements, Courses, Fees, Admissio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90650" cy="81716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FD533A2-9AF9-4DCF-A301-11720D22D6B7}"/>
              </a:ext>
            </a:extLst>
          </p:cNvPr>
          <p:cNvPicPr>
            <a:picLocks noChangeAspect="1"/>
          </p:cNvPicPr>
          <p:nvPr/>
        </p:nvPicPr>
        <p:blipFill>
          <a:blip r:embed="rId4"/>
          <a:stretch>
            <a:fillRect/>
          </a:stretch>
        </p:blipFill>
        <p:spPr>
          <a:xfrm>
            <a:off x="830066" y="725413"/>
            <a:ext cx="6617040" cy="1854295"/>
          </a:xfrm>
          <a:prstGeom prst="rect">
            <a:avLst/>
          </a:prstGeom>
        </p:spPr>
      </p:pic>
      <p:pic>
        <p:nvPicPr>
          <p:cNvPr id="11" name="Picture 10">
            <a:extLst>
              <a:ext uri="{FF2B5EF4-FFF2-40B4-BE49-F238E27FC236}">
                <a16:creationId xmlns:a16="http://schemas.microsoft.com/office/drawing/2014/main" id="{7FAE2173-C64A-4EE6-9CA9-947453D3836A}"/>
              </a:ext>
            </a:extLst>
          </p:cNvPr>
          <p:cNvPicPr>
            <a:picLocks noChangeAspect="1"/>
          </p:cNvPicPr>
          <p:nvPr/>
        </p:nvPicPr>
        <p:blipFill>
          <a:blip r:embed="rId5"/>
          <a:stretch>
            <a:fillRect/>
          </a:stretch>
        </p:blipFill>
        <p:spPr>
          <a:xfrm>
            <a:off x="830066" y="2596832"/>
            <a:ext cx="6420180" cy="3962604"/>
          </a:xfrm>
          <a:prstGeom prst="rect">
            <a:avLst/>
          </a:prstGeom>
        </p:spPr>
      </p:pic>
    </p:spTree>
    <p:extLst>
      <p:ext uri="{BB962C8B-B14F-4D97-AF65-F5344CB8AC3E}">
        <p14:creationId xmlns:p14="http://schemas.microsoft.com/office/powerpoint/2010/main" val="363936555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199"/>
            <a:ext cx="8305800" cy="5883275"/>
          </a:xfrm>
        </p:spPr>
        <p:txBody>
          <a:bodyPr>
            <a:normAutofit fontScale="85000" lnSpcReduction="20000"/>
          </a:bodyPr>
          <a:lstStyle/>
          <a:p>
            <a:pPr marL="0" indent="0" algn="just">
              <a:buNone/>
            </a:pPr>
            <a:r>
              <a:rPr lang="en-US" sz="2600" b="1" dirty="0"/>
              <a:t> </a:t>
            </a:r>
          </a:p>
          <a:p>
            <a:pPr marL="0" indent="0" algn="just">
              <a:buNone/>
            </a:pPr>
            <a:r>
              <a:rPr lang="en-US" sz="2600" dirty="0">
                <a:latin typeface="Times New Roman" panose="02020603050405020304" pitchFamily="18" charset="0"/>
                <a:cs typeface="Times New Roman" panose="02020603050405020304" pitchFamily="18" charset="0"/>
              </a:rPr>
              <a:t>Q1.Explain what do you mean by term new digital world ? What are the key trends driving shift from tradition  to digital marketing  practices ?</a:t>
            </a:r>
          </a:p>
          <a:p>
            <a:pPr marL="0" indent="0" algn="just">
              <a:buNone/>
            </a:pPr>
            <a:r>
              <a:rPr lang="en-US" sz="2600" dirty="0">
                <a:latin typeface="Times New Roman" panose="02020603050405020304" pitchFamily="18" charset="0"/>
                <a:cs typeface="Times New Roman" panose="02020603050405020304" pitchFamily="18" charset="0"/>
              </a:rPr>
              <a:t>Q2. Discuss the need for digital marketing in today’s digital world ?</a:t>
            </a:r>
          </a:p>
          <a:p>
            <a:pPr marL="0" indent="0" algn="just">
              <a:buNone/>
            </a:pPr>
            <a:r>
              <a:rPr lang="en-US" sz="2600" dirty="0">
                <a:latin typeface="Times New Roman" panose="02020603050405020304" pitchFamily="18" charset="0"/>
                <a:cs typeface="Times New Roman" panose="02020603050405020304" pitchFamily="18" charset="0"/>
              </a:rPr>
              <a:t>Q3.Explain the 7 Ps of digital marketing in detail ?</a:t>
            </a:r>
          </a:p>
          <a:p>
            <a:pPr marL="0" indent="0" algn="just">
              <a:buNone/>
            </a:pPr>
            <a:r>
              <a:rPr lang="en-US" sz="2600" dirty="0">
                <a:latin typeface="Times New Roman" panose="02020603050405020304" pitchFamily="18" charset="0"/>
                <a:cs typeface="Times New Roman" panose="02020603050405020304" pitchFamily="18" charset="0"/>
              </a:rPr>
              <a:t>Q4.Explain in detail the steps involved while crafting a digital marketing strategy ?</a:t>
            </a:r>
          </a:p>
          <a:p>
            <a:pPr marL="0" indent="0" algn="just">
              <a:buNone/>
            </a:pPr>
            <a:r>
              <a:rPr lang="en-US" sz="2600" dirty="0">
                <a:latin typeface="Times New Roman" panose="02020603050405020304" pitchFamily="18" charset="0"/>
                <a:cs typeface="Times New Roman" panose="02020603050405020304" pitchFamily="18" charset="0"/>
              </a:rPr>
              <a:t>Q5.Throw light on the various market Strategies for the digital world.</a:t>
            </a:r>
          </a:p>
          <a:p>
            <a:pPr marL="0" indent="0" algn="just">
              <a:buNone/>
            </a:pPr>
            <a:r>
              <a:rPr lang="en-US" sz="2600" dirty="0">
                <a:latin typeface="Times New Roman" panose="02020603050405020304" pitchFamily="18" charset="0"/>
                <a:cs typeface="Times New Roman" panose="02020603050405020304" pitchFamily="18" charset="0"/>
              </a:rPr>
              <a:t>Q6. Briefly discuss new digital paradigm changing the marketing world?</a:t>
            </a:r>
          </a:p>
          <a:p>
            <a:pPr marL="0" indent="0" algn="just">
              <a:buNone/>
            </a:pPr>
            <a:r>
              <a:rPr lang="en-US" sz="2600" dirty="0">
                <a:latin typeface="Times New Roman" panose="02020603050405020304" pitchFamily="18" charset="0"/>
                <a:cs typeface="Times New Roman" panose="02020603050405020304" pitchFamily="18" charset="0"/>
              </a:rPr>
              <a:t>Q7.  State the different types of Digital Marketing?</a:t>
            </a:r>
          </a:p>
          <a:p>
            <a:pPr marL="0" indent="0" algn="just">
              <a:buNone/>
            </a:pPr>
            <a:r>
              <a:rPr lang="en-US" sz="2600" dirty="0">
                <a:latin typeface="Times New Roman" panose="02020603050405020304" pitchFamily="18" charset="0"/>
                <a:cs typeface="Times New Roman" panose="02020603050405020304" pitchFamily="18" charset="0"/>
              </a:rPr>
              <a:t>Q8. Name some useful Digital Marketing tools?</a:t>
            </a:r>
          </a:p>
          <a:p>
            <a:pPr marL="0" indent="0" algn="just">
              <a:buNone/>
            </a:pPr>
            <a:r>
              <a:rPr lang="en-US" sz="2600" dirty="0">
                <a:latin typeface="Times New Roman" panose="02020603050405020304" pitchFamily="18" charset="0"/>
                <a:cs typeface="Times New Roman" panose="02020603050405020304" pitchFamily="18" charset="0"/>
              </a:rPr>
              <a:t>Q9. Explain PPC or Pay Per Click advertising?</a:t>
            </a:r>
          </a:p>
          <a:p>
            <a:pPr marL="0" indent="0" algn="just">
              <a:buNone/>
            </a:pPr>
            <a:r>
              <a:rPr lang="en-US" sz="2600" dirty="0">
                <a:latin typeface="Times New Roman" panose="02020603050405020304" pitchFamily="18" charset="0"/>
                <a:cs typeface="Times New Roman" panose="02020603050405020304" pitchFamily="18" charset="0"/>
              </a:rPr>
              <a:t>Q10. State the limitations of Online Marketing.</a:t>
            </a:r>
          </a:p>
          <a:p>
            <a:pPr marL="0" indent="0" algn="just">
              <a:buNone/>
            </a:pPr>
            <a:r>
              <a:rPr lang="en-US" sz="2600" dirty="0">
                <a:latin typeface="Times New Roman" panose="02020603050405020304" pitchFamily="18" charset="0"/>
                <a:cs typeface="Times New Roman" panose="02020603050405020304" pitchFamily="18" charset="0"/>
              </a:rPr>
              <a:t>Q11. Explain what do you know about Email Marketing.</a:t>
            </a:r>
          </a:p>
          <a:p>
            <a:pPr marL="0" indent="0" algn="just">
              <a:buNone/>
            </a:pPr>
            <a:r>
              <a:rPr lang="en-US" sz="2600" dirty="0">
                <a:latin typeface="Times New Roman" panose="02020603050405020304" pitchFamily="18" charset="0"/>
                <a:cs typeface="Times New Roman" panose="02020603050405020304" pitchFamily="18" charset="0"/>
              </a:rPr>
              <a:t>Q12. Give reasons why Online marketing is preferred over Offline marketing.  </a:t>
            </a:r>
          </a:p>
          <a:p>
            <a:pPr algn="just">
              <a:buNone/>
            </a:pPr>
            <a:endParaRPr lang="en-US" dirty="0"/>
          </a:p>
        </p:txBody>
      </p:sp>
      <p:sp>
        <p:nvSpPr>
          <p:cNvPr id="4" name="Date Placeholder 3"/>
          <p:cNvSpPr>
            <a:spLocks noGrp="1"/>
          </p:cNvSpPr>
          <p:nvPr>
            <p:ph type="dt" sz="half" idx="10"/>
          </p:nvPr>
        </p:nvSpPr>
        <p:spPr/>
        <p:txBody>
          <a:bodyPr/>
          <a:lstStyle/>
          <a:p>
            <a:fld id="{24030CE0-9F02-43F8-A85B-63993AC58DF8}" type="datetime1">
              <a:rPr lang="en-US" smtClean="0"/>
              <a:pPr/>
              <a:t>28-May-24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88</a:t>
            </a:fld>
            <a:endParaRPr lang="en-US"/>
          </a:p>
        </p:txBody>
      </p:sp>
      <p:sp>
        <p:nvSpPr>
          <p:cNvPr id="7" name="Title 1"/>
          <p:cNvSpPr txBox="1">
            <a:spLocks/>
          </p:cNvSpPr>
          <p:nvPr/>
        </p:nvSpPr>
        <p:spPr>
          <a:xfrm>
            <a:off x="1295400" y="1"/>
            <a:ext cx="7696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dirty="0"/>
          </a:p>
          <a:p>
            <a:pPr algn="ctr">
              <a:spcBef>
                <a:spcPct val="0"/>
              </a:spcBef>
              <a:defRPr/>
            </a:pPr>
            <a:r>
              <a:rPr lang="en-US" sz="2400" dirty="0"/>
              <a:t>Expected questions for University Exams</a:t>
            </a:r>
          </a:p>
          <a:p>
            <a:pPr lvl="0" algn="ctr">
              <a:spcBef>
                <a:spcPct val="0"/>
              </a:spcBef>
              <a:defRPr/>
            </a:pPr>
            <a:r>
              <a:rPr lang="en-US" sz="2400" dirty="0"/>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9" name="Picture 2" descr="NIET, Greater Noida: Cutoff, Placements, Courses, Fees, Admissio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90650" cy="8171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14400"/>
            <a:ext cx="8229600" cy="5334000"/>
          </a:xfrm>
        </p:spPr>
        <p:txBody>
          <a:bodyPr>
            <a:normAutofit/>
          </a:bodyPr>
          <a:lstStyle/>
          <a:p>
            <a:pPr lvl="0">
              <a:buNone/>
            </a:pPr>
            <a:endParaRPr lang="en-US" sz="1800" b="1" dirty="0"/>
          </a:p>
          <a:p>
            <a:pPr lvl="0" algn="just">
              <a:buNone/>
            </a:pPr>
            <a:endParaRPr lang="en-US" sz="1800" dirty="0"/>
          </a:p>
          <a:p>
            <a:pPr algn="just">
              <a:buNone/>
            </a:pPr>
            <a:endParaRPr lang="en-US" sz="1800" dirty="0"/>
          </a:p>
          <a:p>
            <a:pPr>
              <a:buNone/>
            </a:pPr>
            <a:endParaRPr lang="en-US" dirty="0"/>
          </a:p>
        </p:txBody>
      </p:sp>
      <p:sp>
        <p:nvSpPr>
          <p:cNvPr id="4" name="Date Placeholder 3"/>
          <p:cNvSpPr>
            <a:spLocks noGrp="1"/>
          </p:cNvSpPr>
          <p:nvPr>
            <p:ph type="dt" sz="half" idx="10"/>
          </p:nvPr>
        </p:nvSpPr>
        <p:spPr/>
        <p:txBody>
          <a:bodyPr/>
          <a:lstStyle/>
          <a:p>
            <a:fld id="{18FBB991-20BB-4F15-97AE-1D46478EBC49}" type="datetime1">
              <a:rPr lang="en-US" smtClean="0"/>
              <a:pPr/>
              <a:t>28-May-24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89</a:t>
            </a:fld>
            <a:endParaRPr lang="en-US"/>
          </a:p>
        </p:txBody>
      </p:sp>
      <p:sp>
        <p:nvSpPr>
          <p:cNvPr id="7" name="Title 1"/>
          <p:cNvSpPr txBox="1">
            <a:spLocks/>
          </p:cNvSpPr>
          <p:nvPr/>
        </p:nvSpPr>
        <p:spPr>
          <a:xfrm>
            <a:off x="1295400" y="1"/>
            <a:ext cx="7696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dirty="0"/>
          </a:p>
          <a:p>
            <a:pPr algn="ctr">
              <a:spcBef>
                <a:spcPct val="0"/>
              </a:spcBef>
              <a:defRPr/>
            </a:pPr>
            <a:r>
              <a:rPr lang="en-US" sz="2400" dirty="0"/>
              <a:t>Summary</a:t>
            </a:r>
          </a:p>
          <a:p>
            <a:pPr lvl="0" algn="ctr">
              <a:spcBef>
                <a:spcPct val="0"/>
              </a:spcBef>
              <a:defRPr/>
            </a:pPr>
            <a:r>
              <a:rPr lang="en-US" sz="2400" dirty="0"/>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Rectangle 8"/>
          <p:cNvSpPr/>
          <p:nvPr/>
        </p:nvSpPr>
        <p:spPr>
          <a:xfrm>
            <a:off x="457200" y="1066800"/>
            <a:ext cx="8382000" cy="3631763"/>
          </a:xfrm>
          <a:prstGeom prst="rect">
            <a:avLst/>
          </a:prstGeom>
        </p:spPr>
        <p:txBody>
          <a:bodyPr wrap="square">
            <a:spAutoFit/>
          </a:bodyPr>
          <a:lstStyle/>
          <a:p>
            <a:pPr algn="just">
              <a:lnSpc>
                <a:spcPct val="150000"/>
              </a:lnSpc>
            </a:pPr>
            <a:r>
              <a:rPr lang="en-US" sz="2000" dirty="0">
                <a:latin typeface="Times New Roman" panose="02020603050405020304" pitchFamily="18" charset="0"/>
                <a:cs typeface="Times New Roman" panose="02020603050405020304" pitchFamily="18" charset="0"/>
              </a:rPr>
              <a:t>Digital marketing is a subset of traditional marketing. It promotes your brand or products using digital channels such as the internet, emails and mobile phones, as opposed to more traditional media such as print, radio, TV or billboards. Finding new customers is the main aim of digital marketing. It has the advantage over traditional marketing techniques because online programs such as Google Analytics exist which enable you to analyze your marketing campaigns in real time. This is far faster than any non-digital technique.</a:t>
            </a:r>
          </a:p>
          <a:p>
            <a:r>
              <a:rPr lang="en-US" sz="2000" dirty="0">
                <a:latin typeface="Times New Roman" panose="02020603050405020304" pitchFamily="18" charset="0"/>
                <a:cs typeface="Times New Roman" panose="02020603050405020304" pitchFamily="18" charset="0"/>
              </a:rPr>
              <a:t> </a:t>
            </a:r>
          </a:p>
        </p:txBody>
      </p:sp>
      <p:pic>
        <p:nvPicPr>
          <p:cNvPr id="10" name="Picture 2" descr="NIET, Greater Noida: Cutoff, Placements, Courses, Fees, Admissio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90650" cy="8171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567966E-112F-4766-97AC-DBDE9EAC6BA4}" type="datetime1">
              <a:rPr lang="en-US" smtClean="0"/>
              <a:pPr/>
              <a:t>28-May-24</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Course</a:t>
            </a:r>
            <a:r>
              <a:rPr kumimoji="0" lang="en-US" sz="2400" b="0" i="0" u="none" strike="noStrike" kern="1200" cap="none" spc="0" normalizeH="0" noProof="0" dirty="0">
                <a:ln>
                  <a:noFill/>
                </a:ln>
                <a:solidFill>
                  <a:schemeClr val="dk1"/>
                </a:solidFill>
                <a:effectLst/>
                <a:uLnTx/>
                <a:uFillTx/>
                <a:latin typeface="+mn-lt"/>
                <a:ea typeface="+mn-ea"/>
                <a:cs typeface="+mn-cs"/>
              </a:rPr>
              <a:t> Objectives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NIET, Greater Noida: Cutoff, Placements, Courses, Fees, Admission 2022">
            <a:extLst>
              <a:ext uri="{FF2B5EF4-FFF2-40B4-BE49-F238E27FC236}">
                <a16:creationId xmlns:a16="http://schemas.microsoft.com/office/drawing/2014/main" id="{D830A01C-4116-3C50-E8D5-0119471FAF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Content Placeholder 12">
            <a:extLst>
              <a:ext uri="{FF2B5EF4-FFF2-40B4-BE49-F238E27FC236}">
                <a16:creationId xmlns:a16="http://schemas.microsoft.com/office/drawing/2014/main" id="{1B244165-1B1E-D54B-B738-A12D0AE32982}"/>
              </a:ext>
            </a:extLst>
          </p:cNvPr>
          <p:cNvGraphicFramePr>
            <a:graphicFrameLocks noGrp="1"/>
          </p:cNvGraphicFramePr>
          <p:nvPr>
            <p:ph idx="1"/>
            <p:extLst>
              <p:ext uri="{D42A27DB-BD31-4B8C-83A1-F6EECF244321}">
                <p14:modId xmlns:p14="http://schemas.microsoft.com/office/powerpoint/2010/main" val="1138999748"/>
              </p:ext>
            </p:extLst>
          </p:nvPr>
        </p:nvGraphicFramePr>
        <p:xfrm>
          <a:off x="762000" y="1371600"/>
          <a:ext cx="7772400" cy="3948664"/>
        </p:xfrm>
        <a:graphic>
          <a:graphicData uri="http://schemas.openxmlformats.org/drawingml/2006/table">
            <a:tbl>
              <a:tblPr firstRow="1" firstCol="1" lastRow="1" lastCol="1" bandRow="1" bandCol="1"/>
              <a:tblGrid>
                <a:gridCol w="1071875">
                  <a:extLst>
                    <a:ext uri="{9D8B030D-6E8A-4147-A177-3AD203B41FA5}">
                      <a16:colId xmlns:a16="http://schemas.microsoft.com/office/drawing/2014/main" val="3849890507"/>
                    </a:ext>
                  </a:extLst>
                </a:gridCol>
                <a:gridCol w="6700525">
                  <a:extLst>
                    <a:ext uri="{9D8B030D-6E8A-4147-A177-3AD203B41FA5}">
                      <a16:colId xmlns:a16="http://schemas.microsoft.com/office/drawing/2014/main" val="3984734139"/>
                    </a:ext>
                  </a:extLst>
                </a:gridCol>
              </a:tblGrid>
              <a:tr h="743769">
                <a:tc>
                  <a:txBody>
                    <a:bodyPr/>
                    <a:lstStyle/>
                    <a:p>
                      <a:pPr marL="67945">
                        <a:lnSpc>
                          <a:spcPts val="1375"/>
                        </a:lnSpc>
                      </a:pP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945">
                        <a:lnSpc>
                          <a:spcPts val="1375"/>
                        </a:lnSpc>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8580">
                        <a:lnSpc>
                          <a:spcPts val="1375"/>
                        </a:lnSpc>
                      </a:pP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8580">
                        <a:lnSpc>
                          <a:spcPts val="1375"/>
                        </a:lnSpc>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Provide</a:t>
                      </a:r>
                      <a:r>
                        <a:rPr lang="en-US" sz="2000" spc="-2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understanding</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of digital</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and</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social</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media </a:t>
                      </a:r>
                    </a:p>
                    <a:p>
                      <a:pPr marL="68580">
                        <a:lnSpc>
                          <a:spcPts val="1375"/>
                        </a:lnSpc>
                      </a:pP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8580">
                        <a:lnSpc>
                          <a:spcPts val="1375"/>
                        </a:lnSpc>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marketing</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practices.</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6653007"/>
                  </a:ext>
                </a:extLst>
              </a:tr>
              <a:tr h="704031">
                <a:tc>
                  <a:txBody>
                    <a:bodyPr/>
                    <a:lstStyle/>
                    <a:p>
                      <a:pPr marL="67945">
                        <a:lnSpc>
                          <a:spcPts val="1375"/>
                        </a:lnSpc>
                      </a:pP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945">
                        <a:lnSpc>
                          <a:spcPts val="1375"/>
                        </a:lnSpc>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8580">
                        <a:lnSpc>
                          <a:spcPts val="1285"/>
                        </a:lnSpc>
                        <a:spcBef>
                          <a:spcPts val="210"/>
                        </a:spcBef>
                        <a:spcAft>
                          <a:spcPts val="0"/>
                        </a:spcAft>
                      </a:pP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8580">
                        <a:lnSpc>
                          <a:spcPts val="1285"/>
                        </a:lnSpc>
                        <a:spcBef>
                          <a:spcPts val="210"/>
                        </a:spcBef>
                        <a:spcAft>
                          <a:spcPts val="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Provide</a:t>
                      </a:r>
                      <a:r>
                        <a:rPr lang="en-US" sz="2000" spc="-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understanding</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of</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the</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concept</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of social</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media</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68580">
                        <a:lnSpc>
                          <a:spcPts val="1285"/>
                        </a:lnSpc>
                        <a:spcBef>
                          <a:spcPts val="210"/>
                        </a:spcBef>
                        <a:spcAft>
                          <a:spcPts val="0"/>
                        </a:spcAft>
                      </a:pPr>
                      <a:endPar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8580">
                        <a:lnSpc>
                          <a:spcPts val="1285"/>
                        </a:lnSpc>
                        <a:spcBef>
                          <a:spcPts val="210"/>
                        </a:spcBef>
                        <a:spcAft>
                          <a:spcPts val="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platforms</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58396754"/>
                  </a:ext>
                </a:extLst>
              </a:tr>
              <a:tr h="816690">
                <a:tc>
                  <a:txBody>
                    <a:bodyPr/>
                    <a:lstStyle/>
                    <a:p>
                      <a:pPr marL="67945">
                        <a:lnSpc>
                          <a:spcPts val="1375"/>
                        </a:lnSpc>
                      </a:pP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945">
                        <a:lnSpc>
                          <a:spcPts val="1375"/>
                        </a:lnSpc>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8580" marR="64770">
                        <a:lnSpc>
                          <a:spcPts val="1380"/>
                        </a:lnSpc>
                        <a:spcAft>
                          <a:spcPts val="0"/>
                        </a:spcAft>
                      </a:pP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8580" marR="64770">
                        <a:lnSpc>
                          <a:spcPts val="1380"/>
                        </a:lnSpc>
                        <a:spcAft>
                          <a:spcPts val="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Impart</a:t>
                      </a:r>
                      <a:r>
                        <a:rPr lang="en-US" sz="2000" spc="26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learning</a:t>
                      </a:r>
                      <a:r>
                        <a:rPr lang="en-US" sz="2000" spc="26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on</a:t>
                      </a:r>
                      <a:r>
                        <a:rPr lang="en-US" sz="2000" spc="26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various</a:t>
                      </a:r>
                      <a:r>
                        <a:rPr lang="en-US" sz="2000" spc="27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digital</a:t>
                      </a:r>
                      <a:r>
                        <a:rPr lang="en-US" sz="2000" spc="27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channels</a:t>
                      </a:r>
                      <a:r>
                        <a:rPr lang="en-US" sz="2000" spc="26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and</a:t>
                      </a:r>
                      <a:r>
                        <a:rPr lang="en-US" sz="2000" spc="26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how</a:t>
                      </a:r>
                      <a:r>
                        <a:rPr lang="en-US" sz="2000" spc="265"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68580" marR="64770">
                        <a:lnSpc>
                          <a:spcPts val="1380"/>
                        </a:lnSpc>
                        <a:spcAft>
                          <a:spcPts val="0"/>
                        </a:spcAft>
                      </a:pPr>
                      <a:endParaRPr lang="en-US" sz="2000" spc="265"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8580" marR="64770">
                        <a:lnSpc>
                          <a:spcPts val="1380"/>
                        </a:lnSpc>
                        <a:spcAft>
                          <a:spcPts val="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to</a:t>
                      </a:r>
                      <a:r>
                        <a:rPr lang="en-US" sz="2000" spc="27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acquire</a:t>
                      </a:r>
                      <a:r>
                        <a:rPr lang="en-US" sz="2000" spc="26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and</a:t>
                      </a:r>
                      <a:r>
                        <a:rPr lang="en-US" sz="2000" spc="-28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engage consumers online.</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0859945"/>
                  </a:ext>
                </a:extLst>
              </a:tr>
              <a:tr h="816690">
                <a:tc>
                  <a:txBody>
                    <a:bodyPr/>
                    <a:lstStyle/>
                    <a:p>
                      <a:pPr marL="67945">
                        <a:spcBef>
                          <a:spcPts val="5"/>
                        </a:spcBef>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4</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8580" marR="64770">
                        <a:lnSpc>
                          <a:spcPts val="1350"/>
                        </a:lnSpc>
                        <a:spcAft>
                          <a:spcPts val="0"/>
                        </a:spcAft>
                      </a:pP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8580" marR="64770">
                        <a:lnSpc>
                          <a:spcPts val="1350"/>
                        </a:lnSpc>
                        <a:spcAft>
                          <a:spcPts val="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Provide</a:t>
                      </a:r>
                      <a:r>
                        <a:rPr lang="en-US" sz="2000" spc="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insights</a:t>
                      </a:r>
                      <a:r>
                        <a:rPr lang="en-US" sz="2000" spc="6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on</a:t>
                      </a:r>
                      <a:r>
                        <a:rPr lang="en-US" sz="2000" spc="5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building</a:t>
                      </a:r>
                      <a:r>
                        <a:rPr lang="en-US" sz="2000" spc="6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organizational</a:t>
                      </a:r>
                      <a:r>
                        <a:rPr lang="en-US" sz="2000" spc="7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competency</a:t>
                      </a:r>
                      <a:r>
                        <a:rPr lang="en-US" sz="2000" spc="5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by</a:t>
                      </a:r>
                      <a:r>
                        <a:rPr lang="en-US" sz="2000" spc="7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way</a:t>
                      </a:r>
                      <a:r>
                        <a:rPr lang="en-US" sz="2000" spc="55"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68580" marR="64770">
                        <a:lnSpc>
                          <a:spcPts val="1350"/>
                        </a:lnSpc>
                        <a:spcAft>
                          <a:spcPts val="0"/>
                        </a:spcAft>
                      </a:pPr>
                      <a:endParaRPr lang="en-US" sz="2000" spc="55"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8580" marR="64770">
                        <a:lnSpc>
                          <a:spcPts val="1350"/>
                        </a:lnSpc>
                        <a:spcAft>
                          <a:spcPts val="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of</a:t>
                      </a:r>
                      <a:r>
                        <a:rPr lang="en-US" sz="2000" spc="-28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digital</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marketing practices and cost considerations.</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5946076"/>
                  </a:ext>
                </a:extLst>
              </a:tr>
              <a:tr h="816690">
                <a:tc>
                  <a:txBody>
                    <a:bodyPr/>
                    <a:lstStyle/>
                    <a:p>
                      <a:pPr marL="67945">
                        <a:lnSpc>
                          <a:spcPts val="1375"/>
                        </a:lnSpc>
                      </a:pP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945">
                        <a:lnSpc>
                          <a:spcPts val="1375"/>
                        </a:lnSpc>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5</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8580" marR="66675">
                        <a:lnSpc>
                          <a:spcPts val="1380"/>
                        </a:lnSpc>
                        <a:spcAft>
                          <a:spcPts val="0"/>
                        </a:spcAft>
                      </a:pP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8580" marR="66675">
                        <a:lnSpc>
                          <a:spcPts val="1380"/>
                        </a:lnSpc>
                        <a:spcAft>
                          <a:spcPts val="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Develop</a:t>
                      </a:r>
                      <a:r>
                        <a:rPr lang="en-US" sz="2000" spc="9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understanding</a:t>
                      </a:r>
                      <a:r>
                        <a:rPr lang="en-US" sz="2000" spc="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of</a:t>
                      </a:r>
                      <a:r>
                        <a:rPr lang="en-US" sz="2000" spc="9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the</a:t>
                      </a:r>
                      <a:r>
                        <a:rPr lang="en-US" sz="2000" spc="9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latest</a:t>
                      </a:r>
                      <a:r>
                        <a:rPr lang="en-US" sz="2000" spc="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digital</a:t>
                      </a:r>
                      <a:r>
                        <a:rPr lang="en-US" sz="2000" spc="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practices</a:t>
                      </a:r>
                      <a:r>
                        <a:rPr lang="en-US" sz="2000" spc="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for</a:t>
                      </a:r>
                      <a:r>
                        <a:rPr lang="en-US" sz="2000" spc="9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68580" marR="66675">
                        <a:lnSpc>
                          <a:spcPts val="1380"/>
                        </a:lnSpc>
                        <a:spcAft>
                          <a:spcPts val="0"/>
                        </a:spcAft>
                      </a:pPr>
                      <a:endParaRPr lang="en-US" sz="2000" spc="9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8580" marR="66675">
                        <a:lnSpc>
                          <a:spcPts val="1380"/>
                        </a:lnSpc>
                        <a:spcAft>
                          <a:spcPts val="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marketing</a:t>
                      </a:r>
                      <a:r>
                        <a:rPr lang="en-US" sz="2000" spc="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and</a:t>
                      </a:r>
                      <a:r>
                        <a:rPr lang="en-US" sz="2000" spc="-28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promotion.</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157902"/>
                  </a:ext>
                </a:extLst>
              </a:tr>
            </a:tbl>
          </a:graphicData>
        </a:graphic>
      </p:graphicFrame>
    </p:spTree>
    <p:extLst>
      <p:ext uri="{BB962C8B-B14F-4D97-AF65-F5344CB8AC3E}">
        <p14:creationId xmlns:p14="http://schemas.microsoft.com/office/powerpoint/2010/main" val="12992643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3429F7C-40C7-4042-8E04-7BC0DB6C409A}" type="datetime1">
              <a:rPr lang="en-US" smtClean="0"/>
              <a:pPr/>
              <a:t>28-May-24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Preeti Singh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References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Content Placeholder 8"/>
          <p:cNvSpPr>
            <a:spLocks noGrp="1"/>
          </p:cNvSpPr>
          <p:nvPr>
            <p:ph idx="1"/>
          </p:nvPr>
        </p:nvSpPr>
        <p:spPr>
          <a:xfrm>
            <a:off x="533400" y="1143000"/>
            <a:ext cx="8382000" cy="5546198"/>
          </a:xfrm>
          <a:prstGeom prst="rect">
            <a:avLst/>
          </a:prstGeom>
          <a:noFill/>
        </p:spPr>
        <p:txBody>
          <a:bodyPr wrap="square" lIns="91440" tIns="45720" rIns="91440" bIns="45720">
            <a:spAutoFit/>
          </a:bodyPr>
          <a:lstStyle/>
          <a:p>
            <a:pPr fontAlgn="base">
              <a:lnSpc>
                <a:spcPct val="150000"/>
              </a:lnSpc>
            </a:pPr>
            <a:r>
              <a:rPr lang="en-US" sz="2000" dirty="0">
                <a:latin typeface="Times New Roman" panose="02020603050405020304" pitchFamily="18" charset="0"/>
                <a:cs typeface="Times New Roman" panose="02020603050405020304" pitchFamily="18" charset="0"/>
                <a:hlinkClick r:id="rId3"/>
              </a:rPr>
              <a:t>https://www.equinetacademy.com/what-is-digital-marketing/</a:t>
            </a:r>
            <a:endParaRPr lang="en-US" sz="2000" dirty="0">
              <a:latin typeface="Times New Roman" panose="02020603050405020304" pitchFamily="18" charset="0"/>
              <a:cs typeface="Times New Roman" panose="02020603050405020304" pitchFamily="18" charset="0"/>
            </a:endParaRPr>
          </a:p>
          <a:p>
            <a:pPr fontAlgn="base">
              <a:lnSpc>
                <a:spcPct val="150000"/>
              </a:lnSpc>
            </a:pPr>
            <a:r>
              <a:rPr lang="en-US" sz="2000" dirty="0">
                <a:latin typeface="Times New Roman" panose="02020603050405020304" pitchFamily="18" charset="0"/>
                <a:cs typeface="Times New Roman" panose="02020603050405020304" pitchFamily="18" charset="0"/>
                <a:hlinkClick r:id="rId4"/>
              </a:rPr>
              <a:t>https://www.intelligenthq.com/the-six-types-of-digital-consumers/</a:t>
            </a:r>
            <a:endParaRPr lang="en-US" sz="2000" dirty="0">
              <a:latin typeface="Times New Roman" panose="02020603050405020304" pitchFamily="18" charset="0"/>
              <a:cs typeface="Times New Roman" panose="02020603050405020304" pitchFamily="18" charset="0"/>
            </a:endParaRPr>
          </a:p>
          <a:p>
            <a:pPr fontAlgn="base">
              <a:lnSpc>
                <a:spcPct val="150000"/>
              </a:lnSpc>
            </a:pPr>
            <a:r>
              <a:rPr lang="en-US" sz="2000" dirty="0">
                <a:latin typeface="Times New Roman" panose="02020603050405020304" pitchFamily="18" charset="0"/>
                <a:cs typeface="Times New Roman" panose="02020603050405020304" pitchFamily="18" charset="0"/>
                <a:hlinkClick r:id="rId5"/>
              </a:rPr>
              <a:t>https://engaiodigital.com/online-marketing-mix/</a:t>
            </a:r>
            <a:endParaRPr lang="en-US" sz="2000" dirty="0">
              <a:latin typeface="Times New Roman" panose="02020603050405020304" pitchFamily="18" charset="0"/>
              <a:cs typeface="Times New Roman" panose="02020603050405020304" pitchFamily="18" charset="0"/>
            </a:endParaRPr>
          </a:p>
          <a:p>
            <a:pPr fontAlgn="base">
              <a:lnSpc>
                <a:spcPct val="150000"/>
              </a:lnSpc>
            </a:pPr>
            <a:r>
              <a:rPr lang="en-US" sz="2000" dirty="0">
                <a:solidFill>
                  <a:srgbClr val="0E77F1"/>
                </a:solidFill>
                <a:latin typeface="source sans pro" panose="020B0503030403020204" pitchFamily="34" charset="0"/>
              </a:rPr>
              <a:t>https://www.plerdy.com/blog/digital-marketing-strategy/</a:t>
            </a:r>
            <a:endParaRPr lang="en-US" sz="2000" dirty="0">
              <a:latin typeface="Times New Roman" panose="02020603050405020304" pitchFamily="18" charset="0"/>
              <a:cs typeface="Times New Roman" panose="02020603050405020304" pitchFamily="18" charset="0"/>
            </a:endParaRPr>
          </a:p>
          <a:p>
            <a:pPr fontAlgn="base">
              <a:lnSpc>
                <a:spcPct val="150000"/>
              </a:lnSpc>
            </a:pPr>
            <a:r>
              <a:rPr lang="en-US" sz="2000" dirty="0" err="1">
                <a:latin typeface="Times New Roman" panose="02020603050405020304" pitchFamily="18" charset="0"/>
                <a:cs typeface="Times New Roman" panose="02020603050405020304" pitchFamily="18" charset="0"/>
              </a:rPr>
              <a:t>Moutsy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Maiti</a:t>
            </a:r>
            <a:r>
              <a:rPr lang="en-US" sz="2000" dirty="0">
                <a:latin typeface="Times New Roman" panose="02020603050405020304" pitchFamily="18" charset="0"/>
                <a:cs typeface="Times New Roman" panose="02020603050405020304" pitchFamily="18" charset="0"/>
              </a:rPr>
              <a:t>: Internet Marketing, Oxford University Press India </a:t>
            </a:r>
          </a:p>
          <a:p>
            <a:pPr fontAlgn="base">
              <a:lnSpc>
                <a:spcPct val="150000"/>
              </a:lnSpc>
            </a:pPr>
            <a:r>
              <a:rPr lang="en-US" sz="2000" dirty="0">
                <a:latin typeface="Times New Roman" panose="02020603050405020304" pitchFamily="18" charset="0"/>
                <a:cs typeface="Times New Roman" panose="02020603050405020304" pitchFamily="18" charset="0"/>
              </a:rPr>
              <a:t>Vandana, Ahuja; Digital Marketing, Oxford University Press India (November, 2015). </a:t>
            </a:r>
          </a:p>
          <a:p>
            <a:pPr fontAlgn="base">
              <a:lnSpc>
                <a:spcPct val="150000"/>
              </a:lnSpc>
            </a:pPr>
            <a:r>
              <a:rPr lang="en-US" sz="2000" dirty="0">
                <a:latin typeface="Times New Roman" panose="02020603050405020304" pitchFamily="18" charset="0"/>
                <a:cs typeface="Times New Roman" panose="02020603050405020304" pitchFamily="18" charset="0"/>
              </a:rPr>
              <a:t>Ryan, Damian; Understanding Digital Marketing: marketing strategies for engaging the digital generation; Kogan Page (3rd Edition, 2014). </a:t>
            </a:r>
          </a:p>
          <a:p>
            <a:pPr fontAlgn="base">
              <a:lnSpc>
                <a:spcPct val="150000"/>
              </a:lnSpc>
            </a:pPr>
            <a:r>
              <a:rPr lang="en-US" sz="2000" dirty="0">
                <a:latin typeface="Times New Roman" panose="02020603050405020304" pitchFamily="18" charset="0"/>
                <a:cs typeface="Times New Roman" panose="02020603050405020304" pitchFamily="18" charset="0"/>
              </a:rPr>
              <a:t>Tracy L. </a:t>
            </a:r>
            <a:r>
              <a:rPr lang="en-US" sz="2000" dirty="0" err="1">
                <a:latin typeface="Times New Roman" panose="02020603050405020304" pitchFamily="18" charset="0"/>
                <a:cs typeface="Times New Roman" panose="02020603050405020304" pitchFamily="18" charset="0"/>
              </a:rPr>
              <a:t>Tuten</a:t>
            </a:r>
            <a:r>
              <a:rPr lang="en-US" sz="2000" dirty="0">
                <a:latin typeface="Times New Roman" panose="02020603050405020304" pitchFamily="18" charset="0"/>
                <a:cs typeface="Times New Roman" panose="02020603050405020304" pitchFamily="18" charset="0"/>
              </a:rPr>
              <a:t> &amp; Michael R. Solomon : Social Media Marketing (Sage Publication) </a:t>
            </a:r>
            <a:endParaRPr lang="en-US" sz="2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anose="02020603050405020304" pitchFamily="18" charset="0"/>
              <a:cs typeface="Times New Roman" panose="02020603050405020304" pitchFamily="18" charset="0"/>
            </a:endParaRPr>
          </a:p>
        </p:txBody>
      </p:sp>
      <p:pic>
        <p:nvPicPr>
          <p:cNvPr id="10" name="Picture 2" descr="NIET, Greater Noida: Cutoff, Placements, Courses, Fees, Admission 20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390650" cy="817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8553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14429</TotalTime>
  <Words>5773</Words>
  <Application>Microsoft Office PowerPoint</Application>
  <PresentationFormat>On-screen Show (4:3)</PresentationFormat>
  <Paragraphs>908</Paragraphs>
  <Slides>90</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90</vt:i4>
      </vt:variant>
    </vt:vector>
  </HeadingPairs>
  <TitlesOfParts>
    <vt:vector size="97" baseType="lpstr">
      <vt:lpstr>Arial</vt:lpstr>
      <vt:lpstr>Arimo</vt:lpstr>
      <vt:lpstr>Calibri</vt:lpstr>
      <vt:lpstr>Roboto</vt:lpstr>
      <vt:lpstr>source sans pro</vt:lpstr>
      <vt:lpstr>Times New Roman</vt:lpstr>
      <vt:lpstr>Office Theme</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Manks</dc:creator>
  <cp:lastModifiedBy>Abhishek Kumar</cp:lastModifiedBy>
  <cp:revision>261</cp:revision>
  <dcterms:created xsi:type="dcterms:W3CDTF">2006-08-16T00:00:00Z</dcterms:created>
  <dcterms:modified xsi:type="dcterms:W3CDTF">2024-05-28T14:46:42Z</dcterms:modified>
</cp:coreProperties>
</file>